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54" r:id="rId3"/>
    <p:sldId id="359" r:id="rId4"/>
    <p:sldId id="276" r:id="rId5"/>
    <p:sldId id="341" r:id="rId6"/>
    <p:sldId id="344" r:id="rId7"/>
    <p:sldId id="342" r:id="rId8"/>
    <p:sldId id="360" r:id="rId9"/>
    <p:sldId id="343" r:id="rId10"/>
    <p:sldId id="357" r:id="rId11"/>
    <p:sldId id="349" r:id="rId12"/>
    <p:sldId id="348" r:id="rId13"/>
    <p:sldId id="351" r:id="rId14"/>
    <p:sldId id="339" r:id="rId15"/>
    <p:sldId id="352" r:id="rId16"/>
    <p:sldId id="274" r:id="rId17"/>
    <p:sldId id="34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20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108" y="6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217BB-992F-B689-D0D1-16728F2E4F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1556080-FF8D-32E2-140D-9E3DD992B2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A85C651-69FB-0D4D-FC79-CC6058C8C694}"/>
              </a:ext>
            </a:extLst>
          </p:cNvPr>
          <p:cNvSpPr>
            <a:spLocks noGrp="1"/>
          </p:cNvSpPr>
          <p:nvPr>
            <p:ph type="dt" sz="half" idx="10"/>
          </p:nvPr>
        </p:nvSpPr>
        <p:spPr/>
        <p:txBody>
          <a:bodyPr/>
          <a:lstStyle/>
          <a:p>
            <a:fld id="{BB0EF926-E065-4A2D-94DA-DE15D01D9A02}" type="datetimeFigureOut">
              <a:rPr lang="en-GB" smtClean="0"/>
              <a:t>15/02/2024</a:t>
            </a:fld>
            <a:endParaRPr lang="en-GB"/>
          </a:p>
        </p:txBody>
      </p:sp>
      <p:sp>
        <p:nvSpPr>
          <p:cNvPr id="5" name="Footer Placeholder 4">
            <a:extLst>
              <a:ext uri="{FF2B5EF4-FFF2-40B4-BE49-F238E27FC236}">
                <a16:creationId xmlns:a16="http://schemas.microsoft.com/office/drawing/2014/main" id="{3FBC4B9B-C4A7-BD49-30BB-24A3EC362D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ED059E-707F-FA62-DE27-91F75CAC537E}"/>
              </a:ext>
            </a:extLst>
          </p:cNvPr>
          <p:cNvSpPr>
            <a:spLocks noGrp="1"/>
          </p:cNvSpPr>
          <p:nvPr>
            <p:ph type="sldNum" sz="quarter" idx="12"/>
          </p:nvPr>
        </p:nvSpPr>
        <p:spPr/>
        <p:txBody>
          <a:bodyPr/>
          <a:lstStyle/>
          <a:p>
            <a:fld id="{74FD0782-4774-4EA1-92D9-D31690FB643A}" type="slidenum">
              <a:rPr lang="en-GB" smtClean="0"/>
              <a:t>‹#›</a:t>
            </a:fld>
            <a:endParaRPr lang="en-GB"/>
          </a:p>
        </p:txBody>
      </p:sp>
    </p:spTree>
    <p:extLst>
      <p:ext uri="{BB962C8B-B14F-4D97-AF65-F5344CB8AC3E}">
        <p14:creationId xmlns:p14="http://schemas.microsoft.com/office/powerpoint/2010/main" val="2926615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5336B-92CF-05C0-4914-B51150AFFEF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347354B-718E-FF03-729E-365190EF10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40DACE-3DB3-DC66-B8B6-3332F7E43678}"/>
              </a:ext>
            </a:extLst>
          </p:cNvPr>
          <p:cNvSpPr>
            <a:spLocks noGrp="1"/>
          </p:cNvSpPr>
          <p:nvPr>
            <p:ph type="dt" sz="half" idx="10"/>
          </p:nvPr>
        </p:nvSpPr>
        <p:spPr/>
        <p:txBody>
          <a:bodyPr/>
          <a:lstStyle/>
          <a:p>
            <a:fld id="{BB0EF926-E065-4A2D-94DA-DE15D01D9A02}" type="datetimeFigureOut">
              <a:rPr lang="en-GB" smtClean="0"/>
              <a:t>15/02/2024</a:t>
            </a:fld>
            <a:endParaRPr lang="en-GB"/>
          </a:p>
        </p:txBody>
      </p:sp>
      <p:sp>
        <p:nvSpPr>
          <p:cNvPr id="5" name="Footer Placeholder 4">
            <a:extLst>
              <a:ext uri="{FF2B5EF4-FFF2-40B4-BE49-F238E27FC236}">
                <a16:creationId xmlns:a16="http://schemas.microsoft.com/office/drawing/2014/main" id="{EED97149-4F01-F7A7-737A-323824EEC3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243873-A33C-7E67-E774-30B02C91AB73}"/>
              </a:ext>
            </a:extLst>
          </p:cNvPr>
          <p:cNvSpPr>
            <a:spLocks noGrp="1"/>
          </p:cNvSpPr>
          <p:nvPr>
            <p:ph type="sldNum" sz="quarter" idx="12"/>
          </p:nvPr>
        </p:nvSpPr>
        <p:spPr/>
        <p:txBody>
          <a:bodyPr/>
          <a:lstStyle/>
          <a:p>
            <a:fld id="{74FD0782-4774-4EA1-92D9-D31690FB643A}" type="slidenum">
              <a:rPr lang="en-GB" smtClean="0"/>
              <a:t>‹#›</a:t>
            </a:fld>
            <a:endParaRPr lang="en-GB"/>
          </a:p>
        </p:txBody>
      </p:sp>
    </p:spTree>
    <p:extLst>
      <p:ext uri="{BB962C8B-B14F-4D97-AF65-F5344CB8AC3E}">
        <p14:creationId xmlns:p14="http://schemas.microsoft.com/office/powerpoint/2010/main" val="4060078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466FA5-3F77-85B7-90E7-524E080C044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3B2ADE7-8724-F161-9DC5-C6CF336962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880B9B-B968-FBA9-669A-80731FBDCC5C}"/>
              </a:ext>
            </a:extLst>
          </p:cNvPr>
          <p:cNvSpPr>
            <a:spLocks noGrp="1"/>
          </p:cNvSpPr>
          <p:nvPr>
            <p:ph type="dt" sz="half" idx="10"/>
          </p:nvPr>
        </p:nvSpPr>
        <p:spPr/>
        <p:txBody>
          <a:bodyPr/>
          <a:lstStyle/>
          <a:p>
            <a:fld id="{BB0EF926-E065-4A2D-94DA-DE15D01D9A02}" type="datetimeFigureOut">
              <a:rPr lang="en-GB" smtClean="0"/>
              <a:t>15/02/2024</a:t>
            </a:fld>
            <a:endParaRPr lang="en-GB"/>
          </a:p>
        </p:txBody>
      </p:sp>
      <p:sp>
        <p:nvSpPr>
          <p:cNvPr id="5" name="Footer Placeholder 4">
            <a:extLst>
              <a:ext uri="{FF2B5EF4-FFF2-40B4-BE49-F238E27FC236}">
                <a16:creationId xmlns:a16="http://schemas.microsoft.com/office/drawing/2014/main" id="{C8AABF2A-BB8F-E59A-2581-0A790D9797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3E6916-4AEC-5D7B-E259-EECB1629231F}"/>
              </a:ext>
            </a:extLst>
          </p:cNvPr>
          <p:cNvSpPr>
            <a:spLocks noGrp="1"/>
          </p:cNvSpPr>
          <p:nvPr>
            <p:ph type="sldNum" sz="quarter" idx="12"/>
          </p:nvPr>
        </p:nvSpPr>
        <p:spPr/>
        <p:txBody>
          <a:bodyPr/>
          <a:lstStyle/>
          <a:p>
            <a:fld id="{74FD0782-4774-4EA1-92D9-D31690FB643A}" type="slidenum">
              <a:rPr lang="en-GB" smtClean="0"/>
              <a:t>‹#›</a:t>
            </a:fld>
            <a:endParaRPr lang="en-GB"/>
          </a:p>
        </p:txBody>
      </p:sp>
    </p:spTree>
    <p:extLst>
      <p:ext uri="{BB962C8B-B14F-4D97-AF65-F5344CB8AC3E}">
        <p14:creationId xmlns:p14="http://schemas.microsoft.com/office/powerpoint/2010/main" val="3828103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2316757"/>
          </a:xfrm>
        </p:spPr>
        <p:txBody>
          <a:bodyPr anchor="b">
            <a:normAutofit/>
          </a:bodyPr>
          <a:lstStyle>
            <a:lvl1pPr algn="l">
              <a:lnSpc>
                <a:spcPct val="85000"/>
              </a:lnSpc>
              <a:defRPr sz="8000" b="1"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3782292"/>
            <a:ext cx="10058400" cy="1816328"/>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C44CF5-5F9F-4542-BAC2-167E594FB8F1}" type="datetimeFigureOut">
              <a:rPr lang="en-GB" smtClean="0"/>
              <a:t>15/02/2024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38C671-C888-41A5-A07F-A243545998FD}" type="slidenum">
              <a:rPr lang="en-GB" smtClean="0"/>
              <a:t>‹#›</a:t>
            </a:fld>
            <a:endParaRPr lang="en-GB"/>
          </a:p>
        </p:txBody>
      </p:sp>
      <p:cxnSp>
        <p:nvCxnSpPr>
          <p:cNvPr id="9" name="Straight Connector 8"/>
          <p:cNvCxnSpPr/>
          <p:nvPr/>
        </p:nvCxnSpPr>
        <p:spPr>
          <a:xfrm>
            <a:off x="1199345" y="34290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962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325270"/>
          </a:xfrm>
        </p:spPr>
        <p:txBody>
          <a:bodyPr/>
          <a:lstStyle>
            <a:lvl1pPr marL="0">
              <a:defRPr b="1"/>
            </a:lvl1pPr>
          </a:lstStyle>
          <a:p>
            <a:r>
              <a:rPr lang="en-US" dirty="0"/>
              <a:t>Click to edit Master title style</a:t>
            </a:r>
          </a:p>
        </p:txBody>
      </p:sp>
      <p:sp>
        <p:nvSpPr>
          <p:cNvPr id="3" name="Content Placeholder 2"/>
          <p:cNvSpPr>
            <a:spLocks noGrp="1"/>
          </p:cNvSpPr>
          <p:nvPr>
            <p:ph idx="1"/>
          </p:nvPr>
        </p:nvSpPr>
        <p:spPr>
          <a:xfrm>
            <a:off x="1097280" y="1820487"/>
            <a:ext cx="10058400" cy="440574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EC44CF5-5F9F-4542-BAC2-167E594FB8F1}" type="datetimeFigureOut">
              <a:rPr lang="en-GB" smtClean="0"/>
              <a:t>15/02/2024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38C671-C888-41A5-A07F-A243545998FD}" type="slidenum">
              <a:rPr lang="en-GB" smtClean="0"/>
              <a:t>‹#›</a:t>
            </a:fld>
            <a:endParaRPr lang="en-GB"/>
          </a:p>
        </p:txBody>
      </p:sp>
    </p:spTree>
    <p:extLst>
      <p:ext uri="{BB962C8B-B14F-4D97-AF65-F5344CB8AC3E}">
        <p14:creationId xmlns:p14="http://schemas.microsoft.com/office/powerpoint/2010/main" val="1670353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4"/>
            <a:ext cx="10058400" cy="1351003"/>
          </a:xfrm>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1097279" y="1845734"/>
            <a:ext cx="4937760" cy="428074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2807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C44CF5-5F9F-4542-BAC2-167E594FB8F1}" type="datetimeFigureOut">
              <a:rPr lang="en-GB" smtClean="0"/>
              <a:t>15/02/2024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38C671-C888-41A5-A07F-A243545998FD}" type="slidenum">
              <a:rPr lang="en-GB" smtClean="0"/>
              <a:t>‹#›</a:t>
            </a:fld>
            <a:endParaRPr lang="en-GB"/>
          </a:p>
        </p:txBody>
      </p:sp>
    </p:spTree>
    <p:extLst>
      <p:ext uri="{BB962C8B-B14F-4D97-AF65-F5344CB8AC3E}">
        <p14:creationId xmlns:p14="http://schemas.microsoft.com/office/powerpoint/2010/main" val="4116921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359317"/>
          </a:xfrm>
        </p:spPr>
        <p:txBody>
          <a:bodyPr/>
          <a:lstStyle>
            <a:lvl1pPr>
              <a:defRPr b="1"/>
            </a:lvl1p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097280" y="2582334"/>
            <a:ext cx="4937760" cy="3594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594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C44CF5-5F9F-4542-BAC2-167E594FB8F1}" type="datetimeFigureOut">
              <a:rPr lang="en-GB" smtClean="0"/>
              <a:t>15/02/2024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38C671-C888-41A5-A07F-A243545998FD}" type="slidenum">
              <a:rPr lang="en-GB" smtClean="0"/>
              <a:t>‹#›</a:t>
            </a:fld>
            <a:endParaRPr lang="en-GB"/>
          </a:p>
        </p:txBody>
      </p:sp>
    </p:spTree>
    <p:extLst>
      <p:ext uri="{BB962C8B-B14F-4D97-AF65-F5344CB8AC3E}">
        <p14:creationId xmlns:p14="http://schemas.microsoft.com/office/powerpoint/2010/main" val="3518204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C44CF5-5F9F-4542-BAC2-167E594FB8F1}" type="datetimeFigureOut">
              <a:rPr lang="en-GB" smtClean="0"/>
              <a:t>15/02/2024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38C671-C888-41A5-A07F-A243545998FD}" type="slidenum">
              <a:rPr lang="en-GB" smtClean="0"/>
              <a:t>‹#›</a:t>
            </a:fld>
            <a:endParaRPr lang="en-GB"/>
          </a:p>
        </p:txBody>
      </p:sp>
    </p:spTree>
    <p:extLst>
      <p:ext uri="{BB962C8B-B14F-4D97-AF65-F5344CB8AC3E}">
        <p14:creationId xmlns:p14="http://schemas.microsoft.com/office/powerpoint/2010/main" val="1024738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EC44CF5-5F9F-4542-BAC2-167E594FB8F1}" type="datetimeFigureOut">
              <a:rPr lang="en-GB" smtClean="0"/>
              <a:t>15/02/2024</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6138C671-C888-41A5-A07F-A243545998FD}" type="slidenum">
              <a:rPr lang="en-GB" smtClean="0"/>
              <a:t>‹#›</a:t>
            </a:fld>
            <a:endParaRPr lang="en-GB"/>
          </a:p>
        </p:txBody>
      </p:sp>
    </p:spTree>
    <p:extLst>
      <p:ext uri="{BB962C8B-B14F-4D97-AF65-F5344CB8AC3E}">
        <p14:creationId xmlns:p14="http://schemas.microsoft.com/office/powerpoint/2010/main" val="539497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EC44CF5-5F9F-4542-BAC2-167E594FB8F1}" type="datetimeFigureOut">
              <a:rPr lang="en-GB" smtClean="0"/>
              <a:t>15/02/2024</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138C671-C888-41A5-A07F-A243545998FD}" type="slidenum">
              <a:rPr lang="en-GB" smtClean="0"/>
              <a:t>‹#›</a:t>
            </a:fld>
            <a:endParaRPr lang="en-GB"/>
          </a:p>
        </p:txBody>
      </p:sp>
    </p:spTree>
    <p:extLst>
      <p:ext uri="{BB962C8B-B14F-4D97-AF65-F5344CB8AC3E}">
        <p14:creationId xmlns:p14="http://schemas.microsoft.com/office/powerpoint/2010/main" val="3315440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EC44CF5-5F9F-4542-BAC2-167E594FB8F1}" type="datetimeFigureOut">
              <a:rPr lang="en-GB" smtClean="0"/>
              <a:t>15/02/2024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38C671-C888-41A5-A07F-A243545998FD}" type="slidenum">
              <a:rPr lang="en-GB" smtClean="0"/>
              <a:t>‹#›</a:t>
            </a:fld>
            <a:endParaRPr lang="en-GB"/>
          </a:p>
        </p:txBody>
      </p:sp>
    </p:spTree>
    <p:extLst>
      <p:ext uri="{BB962C8B-B14F-4D97-AF65-F5344CB8AC3E}">
        <p14:creationId xmlns:p14="http://schemas.microsoft.com/office/powerpoint/2010/main" val="1482628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A62B9-3DC6-EDDE-8986-B88B4B0524A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FC35BB-9106-070F-4CAF-5C27121067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76FDD7-34FF-4736-E930-7BC7376F1670}"/>
              </a:ext>
            </a:extLst>
          </p:cNvPr>
          <p:cNvSpPr>
            <a:spLocks noGrp="1"/>
          </p:cNvSpPr>
          <p:nvPr>
            <p:ph type="dt" sz="half" idx="10"/>
          </p:nvPr>
        </p:nvSpPr>
        <p:spPr/>
        <p:txBody>
          <a:bodyPr/>
          <a:lstStyle/>
          <a:p>
            <a:fld id="{BB0EF926-E065-4A2D-94DA-DE15D01D9A02}" type="datetimeFigureOut">
              <a:rPr lang="en-GB" smtClean="0"/>
              <a:t>15/02/2024</a:t>
            </a:fld>
            <a:endParaRPr lang="en-GB"/>
          </a:p>
        </p:txBody>
      </p:sp>
      <p:sp>
        <p:nvSpPr>
          <p:cNvPr id="5" name="Footer Placeholder 4">
            <a:extLst>
              <a:ext uri="{FF2B5EF4-FFF2-40B4-BE49-F238E27FC236}">
                <a16:creationId xmlns:a16="http://schemas.microsoft.com/office/drawing/2014/main" id="{A2E9E637-5476-2BF0-6BD7-2B3D6CBDC1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7DDE3C-840F-2F4A-D4CA-88DA7840A78F}"/>
              </a:ext>
            </a:extLst>
          </p:cNvPr>
          <p:cNvSpPr>
            <a:spLocks noGrp="1"/>
          </p:cNvSpPr>
          <p:nvPr>
            <p:ph type="sldNum" sz="quarter" idx="12"/>
          </p:nvPr>
        </p:nvSpPr>
        <p:spPr/>
        <p:txBody>
          <a:bodyPr/>
          <a:lstStyle/>
          <a:p>
            <a:fld id="{74FD0782-4774-4EA1-92D9-D31690FB643A}" type="slidenum">
              <a:rPr lang="en-GB" smtClean="0"/>
              <a:t>‹#›</a:t>
            </a:fld>
            <a:endParaRPr lang="en-GB"/>
          </a:p>
        </p:txBody>
      </p:sp>
    </p:spTree>
    <p:extLst>
      <p:ext uri="{BB962C8B-B14F-4D97-AF65-F5344CB8AC3E}">
        <p14:creationId xmlns:p14="http://schemas.microsoft.com/office/powerpoint/2010/main" val="1026421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C44CF5-5F9F-4542-BAC2-167E594FB8F1}" type="datetimeFigureOut">
              <a:rPr lang="en-GB" smtClean="0"/>
              <a:t>15/02/2024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38C671-C888-41A5-A07F-A243545998FD}" type="slidenum">
              <a:rPr lang="en-GB" smtClean="0"/>
              <a:t>‹#›</a:t>
            </a:fld>
            <a:endParaRPr lang="en-GB"/>
          </a:p>
        </p:txBody>
      </p:sp>
    </p:spTree>
    <p:extLst>
      <p:ext uri="{BB962C8B-B14F-4D97-AF65-F5344CB8AC3E}">
        <p14:creationId xmlns:p14="http://schemas.microsoft.com/office/powerpoint/2010/main" val="483214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C44CF5-5F9F-4542-BAC2-167E594FB8F1}" type="datetimeFigureOut">
              <a:rPr lang="en-GB" smtClean="0"/>
              <a:t>15/02/2024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38C671-C888-41A5-A07F-A243545998FD}" type="slidenum">
              <a:rPr lang="en-GB" smtClean="0"/>
              <a:t>‹#›</a:t>
            </a:fld>
            <a:endParaRPr lang="en-GB"/>
          </a:p>
        </p:txBody>
      </p:sp>
    </p:spTree>
    <p:extLst>
      <p:ext uri="{BB962C8B-B14F-4D97-AF65-F5344CB8AC3E}">
        <p14:creationId xmlns:p14="http://schemas.microsoft.com/office/powerpoint/2010/main" val="2691982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C0CC5-8385-D5FA-184B-09536C3198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1DF6026-580C-E812-56F8-3853AF6AF2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67E7DA-547D-1226-096D-62B0925601BE}"/>
              </a:ext>
            </a:extLst>
          </p:cNvPr>
          <p:cNvSpPr>
            <a:spLocks noGrp="1"/>
          </p:cNvSpPr>
          <p:nvPr>
            <p:ph type="dt" sz="half" idx="10"/>
          </p:nvPr>
        </p:nvSpPr>
        <p:spPr/>
        <p:txBody>
          <a:bodyPr/>
          <a:lstStyle/>
          <a:p>
            <a:fld id="{BB0EF926-E065-4A2D-94DA-DE15D01D9A02}" type="datetimeFigureOut">
              <a:rPr lang="en-GB" smtClean="0"/>
              <a:t>15/02/2024</a:t>
            </a:fld>
            <a:endParaRPr lang="en-GB"/>
          </a:p>
        </p:txBody>
      </p:sp>
      <p:sp>
        <p:nvSpPr>
          <p:cNvPr id="5" name="Footer Placeholder 4">
            <a:extLst>
              <a:ext uri="{FF2B5EF4-FFF2-40B4-BE49-F238E27FC236}">
                <a16:creationId xmlns:a16="http://schemas.microsoft.com/office/drawing/2014/main" id="{42BC1617-24BC-7690-AAF9-C3643360C1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E13F4F-8BC1-72EF-7322-15567CCC8A77}"/>
              </a:ext>
            </a:extLst>
          </p:cNvPr>
          <p:cNvSpPr>
            <a:spLocks noGrp="1"/>
          </p:cNvSpPr>
          <p:nvPr>
            <p:ph type="sldNum" sz="quarter" idx="12"/>
          </p:nvPr>
        </p:nvSpPr>
        <p:spPr/>
        <p:txBody>
          <a:bodyPr/>
          <a:lstStyle/>
          <a:p>
            <a:fld id="{74FD0782-4774-4EA1-92D9-D31690FB643A}" type="slidenum">
              <a:rPr lang="en-GB" smtClean="0"/>
              <a:t>‹#›</a:t>
            </a:fld>
            <a:endParaRPr lang="en-GB"/>
          </a:p>
        </p:txBody>
      </p:sp>
    </p:spTree>
    <p:extLst>
      <p:ext uri="{BB962C8B-B14F-4D97-AF65-F5344CB8AC3E}">
        <p14:creationId xmlns:p14="http://schemas.microsoft.com/office/powerpoint/2010/main" val="2647496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1047E-AC9B-276E-5744-6E71883F647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C9C196-3DB4-A723-F224-529AE4386C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0FD0230-4853-C777-29A2-A9D8DEF19C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C98D0E2-A86D-C9DA-2391-43B9AFEF0C1F}"/>
              </a:ext>
            </a:extLst>
          </p:cNvPr>
          <p:cNvSpPr>
            <a:spLocks noGrp="1"/>
          </p:cNvSpPr>
          <p:nvPr>
            <p:ph type="dt" sz="half" idx="10"/>
          </p:nvPr>
        </p:nvSpPr>
        <p:spPr/>
        <p:txBody>
          <a:bodyPr/>
          <a:lstStyle/>
          <a:p>
            <a:fld id="{BB0EF926-E065-4A2D-94DA-DE15D01D9A02}" type="datetimeFigureOut">
              <a:rPr lang="en-GB" smtClean="0"/>
              <a:t>15/02/2024</a:t>
            </a:fld>
            <a:endParaRPr lang="en-GB"/>
          </a:p>
        </p:txBody>
      </p:sp>
      <p:sp>
        <p:nvSpPr>
          <p:cNvPr id="6" name="Footer Placeholder 5">
            <a:extLst>
              <a:ext uri="{FF2B5EF4-FFF2-40B4-BE49-F238E27FC236}">
                <a16:creationId xmlns:a16="http://schemas.microsoft.com/office/drawing/2014/main" id="{75A4CB09-AE81-3E75-6EAE-FDC66F9A19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849A73-7210-D777-8B02-89AB0E2555A7}"/>
              </a:ext>
            </a:extLst>
          </p:cNvPr>
          <p:cNvSpPr>
            <a:spLocks noGrp="1"/>
          </p:cNvSpPr>
          <p:nvPr>
            <p:ph type="sldNum" sz="quarter" idx="12"/>
          </p:nvPr>
        </p:nvSpPr>
        <p:spPr/>
        <p:txBody>
          <a:bodyPr/>
          <a:lstStyle/>
          <a:p>
            <a:fld id="{74FD0782-4774-4EA1-92D9-D31690FB643A}" type="slidenum">
              <a:rPr lang="en-GB" smtClean="0"/>
              <a:t>‹#›</a:t>
            </a:fld>
            <a:endParaRPr lang="en-GB"/>
          </a:p>
        </p:txBody>
      </p:sp>
    </p:spTree>
    <p:extLst>
      <p:ext uri="{BB962C8B-B14F-4D97-AF65-F5344CB8AC3E}">
        <p14:creationId xmlns:p14="http://schemas.microsoft.com/office/powerpoint/2010/main" val="2723466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A68EA-3F15-F20F-B2CE-CFA01C8F3DF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67972E-CB2F-E4C5-29C4-3C594C856A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6F4BE2-83CB-AA8E-33CD-9FD62350F0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179D84E-19F7-A2AE-8C49-CA8CDC92BF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3DB11B-5B8C-8FEE-7F4D-14018DA294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98C6520-B942-7754-EC8A-81B4B1DE1EA0}"/>
              </a:ext>
            </a:extLst>
          </p:cNvPr>
          <p:cNvSpPr>
            <a:spLocks noGrp="1"/>
          </p:cNvSpPr>
          <p:nvPr>
            <p:ph type="dt" sz="half" idx="10"/>
          </p:nvPr>
        </p:nvSpPr>
        <p:spPr/>
        <p:txBody>
          <a:bodyPr/>
          <a:lstStyle/>
          <a:p>
            <a:fld id="{BB0EF926-E065-4A2D-94DA-DE15D01D9A02}" type="datetimeFigureOut">
              <a:rPr lang="en-GB" smtClean="0"/>
              <a:t>15/02/2024</a:t>
            </a:fld>
            <a:endParaRPr lang="en-GB"/>
          </a:p>
        </p:txBody>
      </p:sp>
      <p:sp>
        <p:nvSpPr>
          <p:cNvPr id="8" name="Footer Placeholder 7">
            <a:extLst>
              <a:ext uri="{FF2B5EF4-FFF2-40B4-BE49-F238E27FC236}">
                <a16:creationId xmlns:a16="http://schemas.microsoft.com/office/drawing/2014/main" id="{976560C6-1E34-B0A2-C69F-99345E5DDFE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FE4B2C6-ED14-5C33-8470-D0EA4D18221D}"/>
              </a:ext>
            </a:extLst>
          </p:cNvPr>
          <p:cNvSpPr>
            <a:spLocks noGrp="1"/>
          </p:cNvSpPr>
          <p:nvPr>
            <p:ph type="sldNum" sz="quarter" idx="12"/>
          </p:nvPr>
        </p:nvSpPr>
        <p:spPr/>
        <p:txBody>
          <a:bodyPr/>
          <a:lstStyle/>
          <a:p>
            <a:fld id="{74FD0782-4774-4EA1-92D9-D31690FB643A}" type="slidenum">
              <a:rPr lang="en-GB" smtClean="0"/>
              <a:t>‹#›</a:t>
            </a:fld>
            <a:endParaRPr lang="en-GB"/>
          </a:p>
        </p:txBody>
      </p:sp>
    </p:spTree>
    <p:extLst>
      <p:ext uri="{BB962C8B-B14F-4D97-AF65-F5344CB8AC3E}">
        <p14:creationId xmlns:p14="http://schemas.microsoft.com/office/powerpoint/2010/main" val="317140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3B687-CBD7-3DD4-D7E6-1D78ADC6B67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91A7157-0C11-3325-A5B2-25097B1DEF1F}"/>
              </a:ext>
            </a:extLst>
          </p:cNvPr>
          <p:cNvSpPr>
            <a:spLocks noGrp="1"/>
          </p:cNvSpPr>
          <p:nvPr>
            <p:ph type="dt" sz="half" idx="10"/>
          </p:nvPr>
        </p:nvSpPr>
        <p:spPr/>
        <p:txBody>
          <a:bodyPr/>
          <a:lstStyle/>
          <a:p>
            <a:fld id="{BB0EF926-E065-4A2D-94DA-DE15D01D9A02}" type="datetimeFigureOut">
              <a:rPr lang="en-GB" smtClean="0"/>
              <a:t>15/02/2024</a:t>
            </a:fld>
            <a:endParaRPr lang="en-GB"/>
          </a:p>
        </p:txBody>
      </p:sp>
      <p:sp>
        <p:nvSpPr>
          <p:cNvPr id="4" name="Footer Placeholder 3">
            <a:extLst>
              <a:ext uri="{FF2B5EF4-FFF2-40B4-BE49-F238E27FC236}">
                <a16:creationId xmlns:a16="http://schemas.microsoft.com/office/drawing/2014/main" id="{D53825F0-E185-71A7-F1D6-83CDE1DDD4A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3E84AE3-189A-CF1F-260D-F3AB231D9CCF}"/>
              </a:ext>
            </a:extLst>
          </p:cNvPr>
          <p:cNvSpPr>
            <a:spLocks noGrp="1"/>
          </p:cNvSpPr>
          <p:nvPr>
            <p:ph type="sldNum" sz="quarter" idx="12"/>
          </p:nvPr>
        </p:nvSpPr>
        <p:spPr/>
        <p:txBody>
          <a:bodyPr/>
          <a:lstStyle/>
          <a:p>
            <a:fld id="{74FD0782-4774-4EA1-92D9-D31690FB643A}" type="slidenum">
              <a:rPr lang="en-GB" smtClean="0"/>
              <a:t>‹#›</a:t>
            </a:fld>
            <a:endParaRPr lang="en-GB"/>
          </a:p>
        </p:txBody>
      </p:sp>
    </p:spTree>
    <p:extLst>
      <p:ext uri="{BB962C8B-B14F-4D97-AF65-F5344CB8AC3E}">
        <p14:creationId xmlns:p14="http://schemas.microsoft.com/office/powerpoint/2010/main" val="191706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D66C28-DF0E-00C0-8277-95A53FC0AE39}"/>
              </a:ext>
            </a:extLst>
          </p:cNvPr>
          <p:cNvSpPr>
            <a:spLocks noGrp="1"/>
          </p:cNvSpPr>
          <p:nvPr>
            <p:ph type="dt" sz="half" idx="10"/>
          </p:nvPr>
        </p:nvSpPr>
        <p:spPr/>
        <p:txBody>
          <a:bodyPr/>
          <a:lstStyle/>
          <a:p>
            <a:fld id="{BB0EF926-E065-4A2D-94DA-DE15D01D9A02}" type="datetimeFigureOut">
              <a:rPr lang="en-GB" smtClean="0"/>
              <a:t>15/02/2024</a:t>
            </a:fld>
            <a:endParaRPr lang="en-GB"/>
          </a:p>
        </p:txBody>
      </p:sp>
      <p:sp>
        <p:nvSpPr>
          <p:cNvPr id="3" name="Footer Placeholder 2">
            <a:extLst>
              <a:ext uri="{FF2B5EF4-FFF2-40B4-BE49-F238E27FC236}">
                <a16:creationId xmlns:a16="http://schemas.microsoft.com/office/drawing/2014/main" id="{137FD440-267E-BCB1-D42A-3F261356819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4AA96BB-D995-5F36-1B3A-6E7551F9E179}"/>
              </a:ext>
            </a:extLst>
          </p:cNvPr>
          <p:cNvSpPr>
            <a:spLocks noGrp="1"/>
          </p:cNvSpPr>
          <p:nvPr>
            <p:ph type="sldNum" sz="quarter" idx="12"/>
          </p:nvPr>
        </p:nvSpPr>
        <p:spPr/>
        <p:txBody>
          <a:bodyPr/>
          <a:lstStyle/>
          <a:p>
            <a:fld id="{74FD0782-4774-4EA1-92D9-D31690FB643A}" type="slidenum">
              <a:rPr lang="en-GB" smtClean="0"/>
              <a:t>‹#›</a:t>
            </a:fld>
            <a:endParaRPr lang="en-GB"/>
          </a:p>
        </p:txBody>
      </p:sp>
    </p:spTree>
    <p:extLst>
      <p:ext uri="{BB962C8B-B14F-4D97-AF65-F5344CB8AC3E}">
        <p14:creationId xmlns:p14="http://schemas.microsoft.com/office/powerpoint/2010/main" val="699831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94B6A-456A-6B0F-5B1A-DD8E84F91C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B0454E6-B208-1FAD-458B-40EB622252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065F789-4519-D866-D7CE-21E44B1AD4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9739A9-E8D9-F85D-ABC7-139C19C7B816}"/>
              </a:ext>
            </a:extLst>
          </p:cNvPr>
          <p:cNvSpPr>
            <a:spLocks noGrp="1"/>
          </p:cNvSpPr>
          <p:nvPr>
            <p:ph type="dt" sz="half" idx="10"/>
          </p:nvPr>
        </p:nvSpPr>
        <p:spPr/>
        <p:txBody>
          <a:bodyPr/>
          <a:lstStyle/>
          <a:p>
            <a:fld id="{BB0EF926-E065-4A2D-94DA-DE15D01D9A02}" type="datetimeFigureOut">
              <a:rPr lang="en-GB" smtClean="0"/>
              <a:t>15/02/2024</a:t>
            </a:fld>
            <a:endParaRPr lang="en-GB"/>
          </a:p>
        </p:txBody>
      </p:sp>
      <p:sp>
        <p:nvSpPr>
          <p:cNvPr id="6" name="Footer Placeholder 5">
            <a:extLst>
              <a:ext uri="{FF2B5EF4-FFF2-40B4-BE49-F238E27FC236}">
                <a16:creationId xmlns:a16="http://schemas.microsoft.com/office/drawing/2014/main" id="{6B9BC4B8-AD12-CE9B-7C82-E964C44127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B97F63-0F77-7075-551B-6E1953F076E6}"/>
              </a:ext>
            </a:extLst>
          </p:cNvPr>
          <p:cNvSpPr>
            <a:spLocks noGrp="1"/>
          </p:cNvSpPr>
          <p:nvPr>
            <p:ph type="sldNum" sz="quarter" idx="12"/>
          </p:nvPr>
        </p:nvSpPr>
        <p:spPr/>
        <p:txBody>
          <a:bodyPr/>
          <a:lstStyle/>
          <a:p>
            <a:fld id="{74FD0782-4774-4EA1-92D9-D31690FB643A}" type="slidenum">
              <a:rPr lang="en-GB" smtClean="0"/>
              <a:t>‹#›</a:t>
            </a:fld>
            <a:endParaRPr lang="en-GB"/>
          </a:p>
        </p:txBody>
      </p:sp>
    </p:spTree>
    <p:extLst>
      <p:ext uri="{BB962C8B-B14F-4D97-AF65-F5344CB8AC3E}">
        <p14:creationId xmlns:p14="http://schemas.microsoft.com/office/powerpoint/2010/main" val="1891312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28D8E-F283-0892-BF71-774D737EB2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31F8118-51C0-4CEB-5BEC-A845ED6D79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6A02B40-E084-628D-3F27-8C7CF45AA1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CAE7BD-AD15-37F2-27D5-096BFAA33DC1}"/>
              </a:ext>
            </a:extLst>
          </p:cNvPr>
          <p:cNvSpPr>
            <a:spLocks noGrp="1"/>
          </p:cNvSpPr>
          <p:nvPr>
            <p:ph type="dt" sz="half" idx="10"/>
          </p:nvPr>
        </p:nvSpPr>
        <p:spPr/>
        <p:txBody>
          <a:bodyPr/>
          <a:lstStyle/>
          <a:p>
            <a:fld id="{BB0EF926-E065-4A2D-94DA-DE15D01D9A02}" type="datetimeFigureOut">
              <a:rPr lang="en-GB" smtClean="0"/>
              <a:t>15/02/2024</a:t>
            </a:fld>
            <a:endParaRPr lang="en-GB"/>
          </a:p>
        </p:txBody>
      </p:sp>
      <p:sp>
        <p:nvSpPr>
          <p:cNvPr id="6" name="Footer Placeholder 5">
            <a:extLst>
              <a:ext uri="{FF2B5EF4-FFF2-40B4-BE49-F238E27FC236}">
                <a16:creationId xmlns:a16="http://schemas.microsoft.com/office/drawing/2014/main" id="{83235623-6A26-9D90-C19B-B3A87718CD4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BA4A6E-A5C1-971D-8EAF-C518159F7280}"/>
              </a:ext>
            </a:extLst>
          </p:cNvPr>
          <p:cNvSpPr>
            <a:spLocks noGrp="1"/>
          </p:cNvSpPr>
          <p:nvPr>
            <p:ph type="sldNum" sz="quarter" idx="12"/>
          </p:nvPr>
        </p:nvSpPr>
        <p:spPr/>
        <p:txBody>
          <a:bodyPr/>
          <a:lstStyle/>
          <a:p>
            <a:fld id="{74FD0782-4774-4EA1-92D9-D31690FB643A}" type="slidenum">
              <a:rPr lang="en-GB" smtClean="0"/>
              <a:t>‹#›</a:t>
            </a:fld>
            <a:endParaRPr lang="en-GB"/>
          </a:p>
        </p:txBody>
      </p:sp>
    </p:spTree>
    <p:extLst>
      <p:ext uri="{BB962C8B-B14F-4D97-AF65-F5344CB8AC3E}">
        <p14:creationId xmlns:p14="http://schemas.microsoft.com/office/powerpoint/2010/main" val="187543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0B636D-405A-BF19-31CC-8396143C53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0F4C233-5ADE-6D63-9B70-7F008FDDF8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F941F1-60BE-BFAD-2CDE-D366463EB9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0EF926-E065-4A2D-94DA-DE15D01D9A02}" type="datetimeFigureOut">
              <a:rPr lang="en-GB" smtClean="0"/>
              <a:t>15/02/2024</a:t>
            </a:fld>
            <a:endParaRPr lang="en-GB"/>
          </a:p>
        </p:txBody>
      </p:sp>
      <p:sp>
        <p:nvSpPr>
          <p:cNvPr id="5" name="Footer Placeholder 4">
            <a:extLst>
              <a:ext uri="{FF2B5EF4-FFF2-40B4-BE49-F238E27FC236}">
                <a16:creationId xmlns:a16="http://schemas.microsoft.com/office/drawing/2014/main" id="{F4ACE40C-3E27-C3B1-7FD2-D33FFBD05F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662E0EA-F353-6B5E-3C3E-50D25CA7D0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FD0782-4774-4EA1-92D9-D31690FB643A}" type="slidenum">
              <a:rPr lang="en-GB" smtClean="0"/>
              <a:t>‹#›</a:t>
            </a:fld>
            <a:endParaRPr lang="en-GB"/>
          </a:p>
        </p:txBody>
      </p:sp>
    </p:spTree>
    <p:extLst>
      <p:ext uri="{BB962C8B-B14F-4D97-AF65-F5344CB8AC3E}">
        <p14:creationId xmlns:p14="http://schemas.microsoft.com/office/powerpoint/2010/main" val="1842536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EC44CF5-5F9F-4542-BAC2-167E594FB8F1}" type="datetimeFigureOut">
              <a:rPr lang="en-GB" smtClean="0"/>
              <a:t>15/02/2024</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138C671-C888-41A5-A07F-A243545998FD}"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72103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m/maps/place/Chetwynd's+Coppice/@52.7408515,-1.9367134,1555m/data=!3m1!1e3!4m6!3m5!1s0x487a0bbab3b0b67f:0xa8ade78011f8a3b8!8m2!3d52.741207!4d-1.9357858!16s%2Fg%2F1tflfs1t?entry=ttu" TargetMode="External"/><Relationship Id="rId2" Type="http://schemas.openxmlformats.org/officeDocument/2006/relationships/hyperlink" Target="https://www.walton-chasers.co.uk/wp-content/uploads/2024/01/CSC-Feb-2024-Final-Details.pdf"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hyperlink" Target="https://pgorienteering.uk/uploads/1/3/9/8/139814617/cscrules_2024_v2.pdf"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www.walton.routegadget.co.uk/rg2/?#87" TargetMode="External"/><Relationship Id="rId7" Type="http://schemas.openxmlformats.org/officeDocument/2006/relationships/image" Target="../media/image4.png"/><Relationship Id="rId2" Type="http://schemas.openxmlformats.org/officeDocument/2006/relationships/hyperlink" Target="https://www.walton.routegadget.co.uk/rg2/?#103" TargetMode="External"/><Relationship Id="rId1" Type="http://schemas.openxmlformats.org/officeDocument/2006/relationships/slideLayout" Target="../slideLayouts/slideLayout13.xml"/><Relationship Id="rId6" Type="http://schemas.openxmlformats.org/officeDocument/2006/relationships/hyperlink" Target="https://www.walton.routegadget.co.uk/rg2/#104" TargetMode="External"/><Relationship Id="rId5" Type="http://schemas.openxmlformats.org/officeDocument/2006/relationships/hyperlink" Target="https://www.britishorienteering.org.uk/index.php?pg=results&amp;eday=79774" TargetMode="External"/><Relationship Id="rId4" Type="http://schemas.openxmlformats.org/officeDocument/2006/relationships/hyperlink" Target="https://www.jk.routegadget.co.uk/rg2/#72"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82768-C9A4-6712-1859-93ED1685C9B5}"/>
              </a:ext>
            </a:extLst>
          </p:cNvPr>
          <p:cNvSpPr>
            <a:spLocks noGrp="1"/>
          </p:cNvSpPr>
          <p:nvPr>
            <p:ph type="ctrTitle"/>
          </p:nvPr>
        </p:nvSpPr>
        <p:spPr>
          <a:xfrm>
            <a:off x="1524000" y="1122363"/>
            <a:ext cx="9144000" cy="1970694"/>
          </a:xfrm>
        </p:spPr>
        <p:txBody>
          <a:bodyPr>
            <a:normAutofit/>
          </a:bodyPr>
          <a:lstStyle/>
          <a:p>
            <a:r>
              <a:rPr lang="en-GB" b="1" dirty="0"/>
              <a:t>Brereton Spurs and Chetwynd Coppice</a:t>
            </a:r>
          </a:p>
        </p:txBody>
      </p:sp>
      <p:sp>
        <p:nvSpPr>
          <p:cNvPr id="3" name="Subtitle 2">
            <a:extLst>
              <a:ext uri="{FF2B5EF4-FFF2-40B4-BE49-F238E27FC236}">
                <a16:creationId xmlns:a16="http://schemas.microsoft.com/office/drawing/2014/main" id="{1D9AE54D-1685-BD54-70C6-3943C447D596}"/>
              </a:ext>
            </a:extLst>
          </p:cNvPr>
          <p:cNvSpPr>
            <a:spLocks noGrp="1"/>
          </p:cNvSpPr>
          <p:nvPr>
            <p:ph type="subTitle" idx="1"/>
          </p:nvPr>
        </p:nvSpPr>
        <p:spPr/>
        <p:txBody>
          <a:bodyPr/>
          <a:lstStyle/>
          <a:p>
            <a:r>
              <a:rPr lang="en-GB" dirty="0"/>
              <a:t>John Kewley (AKA “JK”)</a:t>
            </a:r>
          </a:p>
          <a:p>
            <a:r>
              <a:rPr lang="en-GB" dirty="0"/>
              <a:t>with some useful additions from Peter Bray (PTB)</a:t>
            </a:r>
          </a:p>
        </p:txBody>
      </p:sp>
    </p:spTree>
    <p:extLst>
      <p:ext uri="{BB962C8B-B14F-4D97-AF65-F5344CB8AC3E}">
        <p14:creationId xmlns:p14="http://schemas.microsoft.com/office/powerpoint/2010/main" val="3196965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7E405-4A6A-EDBA-DE0B-DA9C35347643}"/>
              </a:ext>
            </a:extLst>
          </p:cNvPr>
          <p:cNvSpPr>
            <a:spLocks noGrp="1"/>
          </p:cNvSpPr>
          <p:nvPr>
            <p:ph type="title"/>
          </p:nvPr>
        </p:nvSpPr>
        <p:spPr/>
        <p:txBody>
          <a:bodyPr/>
          <a:lstStyle/>
          <a:p>
            <a:r>
              <a:rPr lang="en-GB" dirty="0"/>
              <a:t>Area to the N</a:t>
            </a:r>
          </a:p>
        </p:txBody>
      </p:sp>
      <p:sp>
        <p:nvSpPr>
          <p:cNvPr id="3" name="Content Placeholder 2">
            <a:extLst>
              <a:ext uri="{FF2B5EF4-FFF2-40B4-BE49-F238E27FC236}">
                <a16:creationId xmlns:a16="http://schemas.microsoft.com/office/drawing/2014/main" id="{408E6DF7-AB3E-66E0-21ED-5D5E6B18C70D}"/>
              </a:ext>
            </a:extLst>
          </p:cNvPr>
          <p:cNvSpPr>
            <a:spLocks noGrp="1"/>
          </p:cNvSpPr>
          <p:nvPr>
            <p:ph idx="1"/>
          </p:nvPr>
        </p:nvSpPr>
        <p:spPr>
          <a:xfrm>
            <a:off x="1097280" y="1820487"/>
            <a:ext cx="4238045" cy="4405746"/>
          </a:xfrm>
        </p:spPr>
        <p:txBody>
          <a:bodyPr>
            <a:normAutofit fontScale="92500" lnSpcReduction="20000"/>
          </a:bodyPr>
          <a:lstStyle/>
          <a:p>
            <a:pPr marL="269875" indent="-269875">
              <a:buFont typeface="Courier New" panose="02070309020205020404" pitchFamily="49" charset="0"/>
              <a:buChar char="o"/>
            </a:pPr>
            <a:r>
              <a:rPr lang="en-GB" dirty="0"/>
              <a:t>This area might also be </a:t>
            </a:r>
            <a:r>
              <a:rPr lang="en-GB" dirty="0" err="1"/>
              <a:t>woth</a:t>
            </a:r>
            <a:r>
              <a:rPr lang="en-GB" dirty="0"/>
              <a:t> looking at although it wasn’t used in the last 2 events there (it was used at the JK Middles for the longest courses).</a:t>
            </a:r>
            <a:br>
              <a:rPr lang="en-GB" dirty="0"/>
            </a:br>
            <a:r>
              <a:rPr lang="en-GB" dirty="0"/>
              <a:t>[</a:t>
            </a:r>
            <a:r>
              <a:rPr lang="en-GB" sz="1600" i="1" dirty="0"/>
              <a:t>when I plan, I try and use areas that haven’t been used for a while and courses are longer than previous, so let’s see]</a:t>
            </a:r>
          </a:p>
          <a:p>
            <a:pPr marL="269875" indent="-269875">
              <a:buFont typeface="Courier New" panose="02070309020205020404" pitchFamily="49" charset="0"/>
              <a:buChar char="o"/>
            </a:pPr>
            <a:r>
              <a:rPr lang="en-GB" dirty="0"/>
              <a:t>Terrain slopes to the N and is fairly open – very visible and quick.</a:t>
            </a:r>
          </a:p>
          <a:p>
            <a:pPr marL="269875" indent="-269875">
              <a:buFont typeface="Courier New" panose="02070309020205020404" pitchFamily="49" charset="0"/>
              <a:buChar char="o"/>
            </a:pPr>
            <a:r>
              <a:rPr lang="en-GB" dirty="0"/>
              <a:t>No reason not to go straight. </a:t>
            </a:r>
            <a:r>
              <a:rPr lang="en-GB" dirty="0" err="1"/>
              <a:t>Copses</a:t>
            </a:r>
            <a:r>
              <a:rPr lang="en-GB" dirty="0"/>
              <a:t>/gorse (green) are very obvious.</a:t>
            </a:r>
          </a:p>
          <a:p>
            <a:pPr marL="269875" indent="-269875">
              <a:buFont typeface="Courier New" panose="02070309020205020404" pitchFamily="49" charset="0"/>
              <a:buChar char="o"/>
            </a:pPr>
            <a:r>
              <a:rPr lang="en-GB" dirty="0"/>
              <a:t>Note the Tower which might be visible in the open area.</a:t>
            </a:r>
          </a:p>
          <a:p>
            <a:pPr marL="0" indent="0">
              <a:buNone/>
            </a:pPr>
            <a:r>
              <a:rPr lang="en-GB" sz="1600" i="1" dirty="0"/>
              <a:t>[for map-spec buffs] note the non-aligned-to-N prominent landform feature (triangular shaped - potentially has been copy and pasted from an old BO platform symbol) </a:t>
            </a:r>
          </a:p>
          <a:p>
            <a:pPr marL="269875" indent="-269875">
              <a:buFont typeface="Courier New" panose="02070309020205020404" pitchFamily="49" charset="0"/>
              <a:buChar char="o"/>
            </a:pPr>
            <a:endParaRPr lang="en-GB" dirty="0"/>
          </a:p>
          <a:p>
            <a:pPr marL="269875" indent="-269875">
              <a:buFont typeface="Courier New" panose="02070309020205020404" pitchFamily="49" charset="0"/>
              <a:buChar char="o"/>
            </a:pPr>
            <a:endParaRPr lang="en-GB" dirty="0"/>
          </a:p>
          <a:p>
            <a:pPr marL="269875" indent="-269875">
              <a:buFont typeface="Courier New" panose="02070309020205020404" pitchFamily="49" charset="0"/>
              <a:buChar char="o"/>
            </a:pPr>
            <a:endParaRPr lang="en-GB" dirty="0"/>
          </a:p>
        </p:txBody>
      </p:sp>
      <p:pic>
        <p:nvPicPr>
          <p:cNvPr id="5" name="Picture 4">
            <a:extLst>
              <a:ext uri="{FF2B5EF4-FFF2-40B4-BE49-F238E27FC236}">
                <a16:creationId xmlns:a16="http://schemas.microsoft.com/office/drawing/2014/main" id="{31FC3651-523E-4C9A-7453-A9E354E987F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98434" y="1792278"/>
            <a:ext cx="6019325" cy="4556198"/>
          </a:xfrm>
          <a:prstGeom prst="rect">
            <a:avLst/>
          </a:prstGeom>
        </p:spPr>
      </p:pic>
    </p:spTree>
    <p:extLst>
      <p:ext uri="{BB962C8B-B14F-4D97-AF65-F5344CB8AC3E}">
        <p14:creationId xmlns:p14="http://schemas.microsoft.com/office/powerpoint/2010/main" val="3755421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7E405-4A6A-EDBA-DE0B-DA9C35347643}"/>
              </a:ext>
            </a:extLst>
          </p:cNvPr>
          <p:cNvSpPr>
            <a:spLocks noGrp="1"/>
          </p:cNvSpPr>
          <p:nvPr>
            <p:ph type="title"/>
          </p:nvPr>
        </p:nvSpPr>
        <p:spPr/>
        <p:txBody>
          <a:bodyPr/>
          <a:lstStyle/>
          <a:p>
            <a:r>
              <a:rPr lang="en-GB" dirty="0"/>
              <a:t>Final Details - Terrain</a:t>
            </a:r>
          </a:p>
        </p:txBody>
      </p:sp>
      <p:sp>
        <p:nvSpPr>
          <p:cNvPr id="3" name="Content Placeholder 2">
            <a:extLst>
              <a:ext uri="{FF2B5EF4-FFF2-40B4-BE49-F238E27FC236}">
                <a16:creationId xmlns:a16="http://schemas.microsoft.com/office/drawing/2014/main" id="{408E6DF7-AB3E-66E0-21ED-5D5E6B18C70D}"/>
              </a:ext>
            </a:extLst>
          </p:cNvPr>
          <p:cNvSpPr>
            <a:spLocks noGrp="1"/>
          </p:cNvSpPr>
          <p:nvPr>
            <p:ph idx="1"/>
          </p:nvPr>
        </p:nvSpPr>
        <p:spPr/>
        <p:txBody>
          <a:bodyPr>
            <a:normAutofit/>
          </a:bodyPr>
          <a:lstStyle/>
          <a:p>
            <a:pPr marL="0" indent="0">
              <a:spcBef>
                <a:spcPts val="600"/>
              </a:spcBef>
              <a:buNone/>
            </a:pPr>
            <a:r>
              <a:rPr lang="en-GB" i="1" dirty="0">
                <a:hlinkClick r:id="rId2"/>
              </a:rPr>
              <a:t>https://www.walton-chasers.co.uk/wp-content/uploads/2024/01/CSC-Feb-2024-Final-Details.pdf</a:t>
            </a:r>
            <a:endParaRPr lang="en-GB" i="1" dirty="0"/>
          </a:p>
          <a:p>
            <a:pPr marL="269875" indent="-269875">
              <a:spcBef>
                <a:spcPts val="600"/>
              </a:spcBef>
              <a:buFont typeface="Courier New" panose="02070309020205020404" pitchFamily="49" charset="0"/>
              <a:buChar char="o"/>
            </a:pPr>
            <a:endParaRPr lang="en-GB" i="1" dirty="0"/>
          </a:p>
          <a:p>
            <a:pPr marL="269875" indent="-269875">
              <a:spcBef>
                <a:spcPts val="600"/>
              </a:spcBef>
              <a:buFont typeface="Courier New" panose="02070309020205020404" pitchFamily="49" charset="0"/>
              <a:buChar char="o"/>
            </a:pPr>
            <a:r>
              <a:rPr lang="en-GB" i="1" dirty="0"/>
              <a:t>“Mainly runnable </a:t>
            </a:r>
            <a:r>
              <a:rPr lang="en-GB" dirty="0"/>
              <a:t>[broad-leaved, deciduous] </a:t>
            </a:r>
            <a:r>
              <a:rPr lang="en-GB" i="1" dirty="0"/>
              <a:t>wood, but with undergrowth, brambles and </a:t>
            </a:r>
            <a:r>
              <a:rPr lang="en-GB" i="1" dirty="0" err="1"/>
              <a:t>brashings</a:t>
            </a:r>
            <a:r>
              <a:rPr lang="en-GB" i="1" dirty="0"/>
              <a:t> in some parts.”</a:t>
            </a:r>
          </a:p>
          <a:p>
            <a:pPr marL="269875" indent="-269875">
              <a:spcBef>
                <a:spcPts val="600"/>
              </a:spcBef>
              <a:buFont typeface="Courier New" panose="02070309020205020404" pitchFamily="49" charset="0"/>
              <a:buChar char="o"/>
            </a:pPr>
            <a:r>
              <a:rPr lang="en-GB" i="1" dirty="0"/>
              <a:t>“Southern area includes well contoured series of spurs and re-entrants.”</a:t>
            </a:r>
          </a:p>
          <a:p>
            <a:pPr marL="269875" indent="-269875">
              <a:spcBef>
                <a:spcPts val="600"/>
              </a:spcBef>
              <a:buFont typeface="Courier New" panose="02070309020205020404" pitchFamily="49" charset="0"/>
              <a:buChar char="o"/>
            </a:pPr>
            <a:r>
              <a:rPr lang="en-GB" i="1" dirty="0"/>
              <a:t>“Be aware that there are </a:t>
            </a:r>
            <a:r>
              <a:rPr lang="en-GB" i="1" dirty="0">
                <a:solidFill>
                  <a:srgbClr val="FF0000"/>
                </a:solidFill>
              </a:rPr>
              <a:t>many bike tracks </a:t>
            </a:r>
            <a:r>
              <a:rPr lang="en-GB" i="1" dirty="0"/>
              <a:t>in the area that are liable to change so may not have been mapped.”</a:t>
            </a:r>
          </a:p>
          <a:p>
            <a:pPr marL="0" indent="0">
              <a:spcBef>
                <a:spcPts val="600"/>
              </a:spcBef>
              <a:buNone/>
            </a:pPr>
            <a:endParaRPr lang="en-GB" dirty="0"/>
          </a:p>
          <a:p>
            <a:pPr marL="0" indent="0">
              <a:spcBef>
                <a:spcPts val="600"/>
              </a:spcBef>
              <a:buNone/>
            </a:pPr>
            <a:r>
              <a:rPr lang="en-GB" dirty="0"/>
              <a:t>Streetview</a:t>
            </a:r>
          </a:p>
          <a:p>
            <a:pPr marL="0" indent="0">
              <a:spcBef>
                <a:spcPts val="600"/>
              </a:spcBef>
              <a:buNone/>
            </a:pPr>
            <a:r>
              <a:rPr lang="en-GB" sz="1600" dirty="0">
                <a:hlinkClick r:id="rId3"/>
              </a:rPr>
              <a:t>https://www.google.com/maps/place/Chetwynd's+Coppice/@52.7408515,-1.9367134,1555m/data=!3m1!1e3!4m6!3m5!1s0x487a0bbab3b0b67f:0xa8ade78011f8a3b8!8m2!3d52.741207!4d-1.9357858!16s%2Fg%2F1tflfs1t?entry=ttu</a:t>
            </a:r>
            <a:endParaRPr lang="en-GB" sz="1600" dirty="0"/>
          </a:p>
        </p:txBody>
      </p:sp>
    </p:spTree>
    <p:extLst>
      <p:ext uri="{BB962C8B-B14F-4D97-AF65-F5344CB8AC3E}">
        <p14:creationId xmlns:p14="http://schemas.microsoft.com/office/powerpoint/2010/main" val="48661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7E405-4A6A-EDBA-DE0B-DA9C35347643}"/>
              </a:ext>
            </a:extLst>
          </p:cNvPr>
          <p:cNvSpPr>
            <a:spLocks noGrp="1"/>
          </p:cNvSpPr>
          <p:nvPr>
            <p:ph type="title"/>
          </p:nvPr>
        </p:nvSpPr>
        <p:spPr/>
        <p:txBody>
          <a:bodyPr/>
          <a:lstStyle/>
          <a:p>
            <a:r>
              <a:rPr lang="en-GB" dirty="0"/>
              <a:t>Final Details - Courses</a:t>
            </a:r>
          </a:p>
        </p:txBody>
      </p:sp>
      <p:sp>
        <p:nvSpPr>
          <p:cNvPr id="3" name="Content Placeholder 2">
            <a:extLst>
              <a:ext uri="{FF2B5EF4-FFF2-40B4-BE49-F238E27FC236}">
                <a16:creationId xmlns:a16="http://schemas.microsoft.com/office/drawing/2014/main" id="{408E6DF7-AB3E-66E0-21ED-5D5E6B18C70D}"/>
              </a:ext>
            </a:extLst>
          </p:cNvPr>
          <p:cNvSpPr>
            <a:spLocks noGrp="1"/>
          </p:cNvSpPr>
          <p:nvPr>
            <p:ph idx="1"/>
          </p:nvPr>
        </p:nvSpPr>
        <p:spPr/>
        <p:txBody>
          <a:bodyPr>
            <a:normAutofit fontScale="92500" lnSpcReduction="10000"/>
          </a:bodyPr>
          <a:lstStyle/>
          <a:p>
            <a:pPr marL="0" indent="0">
              <a:spcBef>
                <a:spcPts val="600"/>
              </a:spcBef>
              <a:spcAft>
                <a:spcPts val="0"/>
              </a:spcAft>
              <a:buNone/>
            </a:pPr>
            <a:r>
              <a:rPr lang="en-GB" dirty="0"/>
              <a:t>Courses</a:t>
            </a:r>
          </a:p>
          <a:p>
            <a:pPr marL="269875" indent="-269875">
              <a:spcBef>
                <a:spcPts val="600"/>
              </a:spcBef>
              <a:buFont typeface="Courier New" panose="02070309020205020404" pitchFamily="49" charset="0"/>
              <a:buChar char="o"/>
            </a:pPr>
            <a:r>
              <a:rPr lang="en-GB" sz="1800" dirty="0"/>
              <a:t>500m to Start and Finish is near the start so likely uphill early on course and downhill at end</a:t>
            </a:r>
          </a:p>
          <a:p>
            <a:pPr marL="269875" indent="-269875">
              <a:spcBef>
                <a:spcPts val="600"/>
              </a:spcBef>
              <a:buFont typeface="Courier New" panose="02070309020205020404" pitchFamily="49" charset="0"/>
              <a:buChar char="o"/>
            </a:pPr>
            <a:r>
              <a:rPr lang="en-GB" sz="1800" dirty="0"/>
              <a:t>Courses 1 and 2 are longer (9.9km/450m, 8.8km/380m) than the Brown (7.3km/260m) at the 2021 WML event so I suspect courses might be a bit tougher than you are used to especially if running up (although the latter event was held in November 21 so as we are in Feb there should be less undergrowth).</a:t>
            </a:r>
            <a:br>
              <a:rPr lang="en-GB" sz="1800" dirty="0"/>
            </a:br>
            <a:r>
              <a:rPr lang="en-GB" sz="1800" dirty="0"/>
              <a:t>Anyway, if your course distance (and/or height climb) looks a bit tough then </a:t>
            </a:r>
            <a:r>
              <a:rPr lang="en-GB" sz="1800" dirty="0">
                <a:solidFill>
                  <a:srgbClr val="FF0000"/>
                </a:solidFill>
              </a:rPr>
              <a:t>take it easy for the first few </a:t>
            </a:r>
            <a:r>
              <a:rPr lang="en-GB" sz="1800" dirty="0"/>
              <a:t>(uphill?) controls and make sure of your navigation.</a:t>
            </a:r>
          </a:p>
          <a:p>
            <a:pPr marL="269875" indent="-269875">
              <a:spcBef>
                <a:spcPts val="600"/>
              </a:spcBef>
              <a:buFont typeface="Courier New" panose="02070309020205020404" pitchFamily="49" charset="0"/>
              <a:buChar char="o"/>
            </a:pPr>
            <a:r>
              <a:rPr lang="en-GB" sz="1800" dirty="0">
                <a:solidFill>
                  <a:srgbClr val="FF0000"/>
                </a:solidFill>
              </a:rPr>
              <a:t>All</a:t>
            </a:r>
            <a:r>
              <a:rPr lang="en-GB" sz="1800" dirty="0"/>
              <a:t> Compass Sport Cup and Trophy competition course maps (and LG) are in </a:t>
            </a:r>
            <a:r>
              <a:rPr lang="en-GB" sz="1800" dirty="0">
                <a:solidFill>
                  <a:srgbClr val="FF0000"/>
                </a:solidFill>
              </a:rPr>
              <a:t>two parts </a:t>
            </a:r>
            <a:r>
              <a:rPr lang="en-GB" sz="1800" dirty="0"/>
              <a:t>so turn over the map once you finish part one. i.e. even those who usually run </a:t>
            </a:r>
            <a:r>
              <a:rPr lang="en-GB" sz="1800" dirty="0">
                <a:solidFill>
                  <a:srgbClr val="00B050"/>
                </a:solidFill>
              </a:rPr>
              <a:t>Green</a:t>
            </a:r>
            <a:r>
              <a:rPr lang="en-GB" sz="1800" dirty="0"/>
              <a:t> and </a:t>
            </a:r>
            <a:r>
              <a:rPr lang="en-GB" sz="1800" dirty="0">
                <a:solidFill>
                  <a:srgbClr val="00B050"/>
                </a:solidFill>
              </a:rPr>
              <a:t>Short Green </a:t>
            </a:r>
            <a:r>
              <a:rPr lang="en-GB" sz="1800" dirty="0"/>
              <a:t>will have a map flip! I don’t know if new IOF CD for map flip (15.6) or ISOM “continuation point after map exchange” (715) will be used, but you may as well be aware of them (see following slides).</a:t>
            </a:r>
          </a:p>
          <a:p>
            <a:pPr marL="0" indent="0">
              <a:spcBef>
                <a:spcPts val="600"/>
              </a:spcBef>
              <a:buNone/>
            </a:pPr>
            <a:endParaRPr lang="en-GB" sz="1800" dirty="0"/>
          </a:p>
          <a:p>
            <a:pPr marL="0" indent="0">
              <a:spcBef>
                <a:spcPts val="600"/>
              </a:spcBef>
              <a:buNone/>
            </a:pPr>
            <a:endParaRPr lang="en-GB" sz="1800" dirty="0"/>
          </a:p>
          <a:p>
            <a:pPr marL="0" indent="0">
              <a:spcBef>
                <a:spcPts val="600"/>
              </a:spcBef>
              <a:buNone/>
            </a:pPr>
            <a:r>
              <a:rPr lang="en-GB" sz="1800" i="1" dirty="0"/>
              <a:t>NB: </a:t>
            </a:r>
            <a:r>
              <a:rPr lang="en-GB" sz="1800" i="1" dirty="0">
                <a:solidFill>
                  <a:srgbClr val="FF0000"/>
                </a:solidFill>
              </a:rPr>
              <a:t>make sure you check on the day for on-the-day Final Details </a:t>
            </a:r>
            <a:r>
              <a:rPr lang="en-GB" sz="1800" i="1" dirty="0"/>
              <a:t>as these can vary from those issued in advance of an event (which is why I prefer the term Event Details that are issued beforehand – about 4 years ago I did 2 events where there were v8 of Final Details and I had only printed off v5 so I missed important information).</a:t>
            </a:r>
            <a:endParaRPr lang="en-GB" dirty="0"/>
          </a:p>
        </p:txBody>
      </p:sp>
      <p:pic>
        <p:nvPicPr>
          <p:cNvPr id="4" name="Picture 3">
            <a:extLst>
              <a:ext uri="{FF2B5EF4-FFF2-40B4-BE49-F238E27FC236}">
                <a16:creationId xmlns:a16="http://schemas.microsoft.com/office/drawing/2014/main" id="{F713C82A-7DA6-9364-B8B7-D0934FFBCA9F}"/>
              </a:ext>
            </a:extLst>
          </p:cNvPr>
          <p:cNvPicPr>
            <a:picLocks noChangeAspect="1"/>
          </p:cNvPicPr>
          <p:nvPr/>
        </p:nvPicPr>
        <p:blipFill>
          <a:blip r:embed="rId2"/>
          <a:stretch>
            <a:fillRect/>
          </a:stretch>
        </p:blipFill>
        <p:spPr>
          <a:xfrm>
            <a:off x="9770900" y="1006452"/>
            <a:ext cx="740003" cy="321415"/>
          </a:xfrm>
          <a:prstGeom prst="rect">
            <a:avLst/>
          </a:prstGeom>
        </p:spPr>
      </p:pic>
    </p:spTree>
    <p:extLst>
      <p:ext uri="{BB962C8B-B14F-4D97-AF65-F5344CB8AC3E}">
        <p14:creationId xmlns:p14="http://schemas.microsoft.com/office/powerpoint/2010/main" val="106119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DF4B9-33AE-48DF-4CC3-A500A7D29C88}"/>
              </a:ext>
            </a:extLst>
          </p:cNvPr>
          <p:cNvSpPr>
            <a:spLocks noGrp="1"/>
          </p:cNvSpPr>
          <p:nvPr>
            <p:ph type="title"/>
          </p:nvPr>
        </p:nvSpPr>
        <p:spPr/>
        <p:txBody>
          <a:bodyPr/>
          <a:lstStyle/>
          <a:p>
            <a:r>
              <a:rPr lang="en-GB" dirty="0"/>
              <a:t>2024 IOF Control Descriptions</a:t>
            </a:r>
          </a:p>
        </p:txBody>
      </p:sp>
      <p:sp>
        <p:nvSpPr>
          <p:cNvPr id="3" name="Content Placeholder 2">
            <a:extLst>
              <a:ext uri="{FF2B5EF4-FFF2-40B4-BE49-F238E27FC236}">
                <a16:creationId xmlns:a16="http://schemas.microsoft.com/office/drawing/2014/main" id="{6F265D25-9D27-6143-F21A-D908864C0EAA}"/>
              </a:ext>
            </a:extLst>
          </p:cNvPr>
          <p:cNvSpPr>
            <a:spLocks noGrp="1"/>
          </p:cNvSpPr>
          <p:nvPr>
            <p:ph idx="1"/>
          </p:nvPr>
        </p:nvSpPr>
        <p:spPr>
          <a:xfrm>
            <a:off x="1097280" y="1820487"/>
            <a:ext cx="7997559" cy="4405746"/>
          </a:xfrm>
        </p:spPr>
        <p:txBody>
          <a:bodyPr>
            <a:normAutofit fontScale="92500" lnSpcReduction="10000"/>
          </a:bodyPr>
          <a:lstStyle/>
          <a:p>
            <a:r>
              <a:rPr lang="en-GB" dirty="0"/>
              <a:t>Major changes</a:t>
            </a:r>
          </a:p>
          <a:p>
            <a:pPr marL="457200" indent="-369888">
              <a:lnSpc>
                <a:spcPct val="80000"/>
              </a:lnSpc>
              <a:buFont typeface="+mj-lt"/>
              <a:buAutoNum type="arabicPeriod"/>
            </a:pPr>
            <a:r>
              <a:rPr lang="en-GB" dirty="0">
                <a:solidFill>
                  <a:schemeClr val="tx1">
                    <a:lumMod val="50000"/>
                    <a:lumOff val="50000"/>
                  </a:schemeClr>
                </a:solidFill>
              </a:rPr>
              <a:t>Now explicitly covers both ISOM and ISSprOM</a:t>
            </a:r>
          </a:p>
          <a:p>
            <a:pPr marL="457200" indent="-369888">
              <a:lnSpc>
                <a:spcPct val="80000"/>
              </a:lnSpc>
              <a:buFont typeface="+mj-lt"/>
              <a:buAutoNum type="arabicPeriod"/>
            </a:pPr>
            <a:r>
              <a:rPr lang="en-GB" dirty="0">
                <a:solidFill>
                  <a:schemeClr val="tx1">
                    <a:lumMod val="50000"/>
                    <a:lumOff val="50000"/>
                  </a:schemeClr>
                </a:solidFill>
              </a:rPr>
              <a:t>Description Sheet should be printed in black</a:t>
            </a:r>
          </a:p>
          <a:p>
            <a:pPr marL="457200" indent="-369888">
              <a:lnSpc>
                <a:spcPct val="80000"/>
              </a:lnSpc>
              <a:buFont typeface="+mj-lt"/>
              <a:buAutoNum type="arabicPeriod"/>
            </a:pPr>
            <a:r>
              <a:rPr lang="en-GB" dirty="0">
                <a:solidFill>
                  <a:schemeClr val="tx1">
                    <a:lumMod val="50000"/>
                    <a:lumOff val="50000"/>
                  </a:schemeClr>
                </a:solidFill>
              </a:rPr>
              <a:t>If the clarification symbol in column C is not sufficient to </a:t>
            </a:r>
            <a:r>
              <a:rPr lang="en-GB" u="sng" dirty="0">
                <a:solidFill>
                  <a:schemeClr val="tx1">
                    <a:lumMod val="50000"/>
                    <a:lumOff val="50000"/>
                  </a:schemeClr>
                </a:solidFill>
              </a:rPr>
              <a:t>unambiguously</a:t>
            </a:r>
            <a:r>
              <a:rPr lang="en-GB" dirty="0">
                <a:solidFill>
                  <a:schemeClr val="tx1">
                    <a:lumMod val="50000"/>
                    <a:lumOff val="50000"/>
                  </a:schemeClr>
                </a:solidFill>
              </a:rPr>
              <a:t> define the placement of the control flag then the feature is not suitable for a control site</a:t>
            </a:r>
          </a:p>
          <a:p>
            <a:pPr marL="457200" indent="-369888">
              <a:lnSpc>
                <a:spcPct val="80000"/>
              </a:lnSpc>
              <a:buFont typeface="+mj-lt"/>
              <a:buAutoNum type="arabicPeriod"/>
            </a:pPr>
            <a:r>
              <a:rPr lang="en-GB" b="1" dirty="0"/>
              <a:t>Use of </a:t>
            </a:r>
            <a:r>
              <a:rPr lang="en-GB" b="1" dirty="0" err="1"/>
              <a:t>Copse</a:t>
            </a:r>
            <a:r>
              <a:rPr lang="en-GB" b="1" dirty="0"/>
              <a:t> (4.8) symbol extended to include a more runnable area of trees surrounded by thicker forest</a:t>
            </a:r>
          </a:p>
          <a:p>
            <a:pPr marL="457200" indent="-369888">
              <a:lnSpc>
                <a:spcPct val="80000"/>
              </a:lnSpc>
              <a:buFont typeface="+mj-lt"/>
              <a:buAutoNum type="arabicPeriod"/>
            </a:pPr>
            <a:r>
              <a:rPr lang="en-GB" dirty="0">
                <a:solidFill>
                  <a:schemeClr val="tx1">
                    <a:lumMod val="50000"/>
                    <a:lumOff val="50000"/>
                  </a:schemeClr>
                </a:solidFill>
              </a:rPr>
              <a:t>Use of Building symbol (5.11) extended to include a pillar supporting a roof</a:t>
            </a:r>
          </a:p>
          <a:p>
            <a:pPr marL="457200" indent="-369888">
              <a:lnSpc>
                <a:spcPct val="80000"/>
              </a:lnSpc>
              <a:buFont typeface="+mj-lt"/>
              <a:buAutoNum type="arabicPeriod"/>
            </a:pPr>
            <a:r>
              <a:rPr lang="en-GB" dirty="0">
                <a:solidFill>
                  <a:schemeClr val="tx1">
                    <a:lumMod val="50000"/>
                    <a:lumOff val="50000"/>
                  </a:schemeClr>
                </a:solidFill>
              </a:rPr>
              <a:t>New symbol (5.24) added for a Railway or tramway</a:t>
            </a:r>
          </a:p>
          <a:p>
            <a:pPr marL="457200" indent="-369888">
              <a:lnSpc>
                <a:spcPct val="80000"/>
              </a:lnSpc>
              <a:buFont typeface="+mj-lt"/>
              <a:buAutoNum type="arabicPeriod"/>
            </a:pPr>
            <a:r>
              <a:rPr lang="en-GB" dirty="0">
                <a:solidFill>
                  <a:schemeClr val="tx1">
                    <a:lumMod val="50000"/>
                    <a:lumOff val="50000"/>
                  </a:schemeClr>
                </a:solidFill>
              </a:rPr>
              <a:t>Use of Top (12.10) and Beneath (12.13) symbols extended to include the Upper or Lower of two levels</a:t>
            </a:r>
          </a:p>
          <a:p>
            <a:pPr marL="457200" indent="-369888">
              <a:lnSpc>
                <a:spcPct val="80000"/>
              </a:lnSpc>
              <a:buFont typeface="+mj-lt"/>
              <a:buAutoNum type="arabicPeriod"/>
            </a:pPr>
            <a:r>
              <a:rPr lang="en-GB" b="1" dirty="0"/>
              <a:t>New symbol (15.6) added for a map flip (turn the map over)</a:t>
            </a:r>
          </a:p>
        </p:txBody>
      </p:sp>
      <p:pic>
        <p:nvPicPr>
          <p:cNvPr id="5" name="Picture 4">
            <a:extLst>
              <a:ext uri="{FF2B5EF4-FFF2-40B4-BE49-F238E27FC236}">
                <a16:creationId xmlns:a16="http://schemas.microsoft.com/office/drawing/2014/main" id="{2555DF65-FE05-BDC7-2CD7-BA2FCBA5EA37}"/>
              </a:ext>
            </a:extLst>
          </p:cNvPr>
          <p:cNvPicPr>
            <a:picLocks noChangeAspect="1"/>
          </p:cNvPicPr>
          <p:nvPr/>
        </p:nvPicPr>
        <p:blipFill>
          <a:blip r:embed="rId2"/>
          <a:stretch>
            <a:fillRect/>
          </a:stretch>
        </p:blipFill>
        <p:spPr>
          <a:xfrm>
            <a:off x="9269969" y="4764553"/>
            <a:ext cx="664709" cy="464651"/>
          </a:xfrm>
          <a:prstGeom prst="rect">
            <a:avLst/>
          </a:prstGeom>
          <a:ln w="12700">
            <a:solidFill>
              <a:schemeClr val="tx1"/>
            </a:solidFill>
          </a:ln>
        </p:spPr>
      </p:pic>
      <p:pic>
        <p:nvPicPr>
          <p:cNvPr id="9" name="Picture 8">
            <a:extLst>
              <a:ext uri="{FF2B5EF4-FFF2-40B4-BE49-F238E27FC236}">
                <a16:creationId xmlns:a16="http://schemas.microsoft.com/office/drawing/2014/main" id="{2770713B-E430-D59E-AF30-C238A975EB81}"/>
              </a:ext>
            </a:extLst>
          </p:cNvPr>
          <p:cNvPicPr>
            <a:picLocks noChangeAspect="1"/>
          </p:cNvPicPr>
          <p:nvPr/>
        </p:nvPicPr>
        <p:blipFill>
          <a:blip r:embed="rId3"/>
          <a:stretch>
            <a:fillRect/>
          </a:stretch>
        </p:blipFill>
        <p:spPr>
          <a:xfrm>
            <a:off x="9269969" y="5793146"/>
            <a:ext cx="740003" cy="321415"/>
          </a:xfrm>
          <a:prstGeom prst="rect">
            <a:avLst/>
          </a:prstGeom>
        </p:spPr>
      </p:pic>
      <p:pic>
        <p:nvPicPr>
          <p:cNvPr id="6" name="Picture 5">
            <a:extLst>
              <a:ext uri="{FF2B5EF4-FFF2-40B4-BE49-F238E27FC236}">
                <a16:creationId xmlns:a16="http://schemas.microsoft.com/office/drawing/2014/main" id="{E6165F4D-D723-50A0-B1EA-FBC6691939F7}"/>
              </a:ext>
            </a:extLst>
          </p:cNvPr>
          <p:cNvPicPr>
            <a:picLocks noChangeAspect="1"/>
          </p:cNvPicPr>
          <p:nvPr/>
        </p:nvPicPr>
        <p:blipFill>
          <a:blip r:embed="rId4"/>
          <a:stretch>
            <a:fillRect/>
          </a:stretch>
        </p:blipFill>
        <p:spPr>
          <a:xfrm>
            <a:off x="9269969" y="3805637"/>
            <a:ext cx="352425" cy="400050"/>
          </a:xfrm>
          <a:prstGeom prst="rect">
            <a:avLst/>
          </a:prstGeom>
          <a:ln w="12700">
            <a:solidFill>
              <a:schemeClr val="tx1"/>
            </a:solidFill>
          </a:ln>
        </p:spPr>
      </p:pic>
      <p:pic>
        <p:nvPicPr>
          <p:cNvPr id="12" name="Picture 11">
            <a:extLst>
              <a:ext uri="{FF2B5EF4-FFF2-40B4-BE49-F238E27FC236}">
                <a16:creationId xmlns:a16="http://schemas.microsoft.com/office/drawing/2014/main" id="{F59E6B0B-533E-ED65-A107-719DD553E86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09972" y="3087330"/>
            <a:ext cx="1452750" cy="1129010"/>
          </a:xfrm>
          <a:prstGeom prst="rect">
            <a:avLst/>
          </a:prstGeom>
        </p:spPr>
      </p:pic>
    </p:spTree>
    <p:extLst>
      <p:ext uri="{BB962C8B-B14F-4D97-AF65-F5344CB8AC3E}">
        <p14:creationId xmlns:p14="http://schemas.microsoft.com/office/powerpoint/2010/main" val="217205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45267-27D7-7934-8225-9E9343F2470E}"/>
              </a:ext>
            </a:extLst>
          </p:cNvPr>
          <p:cNvSpPr>
            <a:spLocks noGrp="1"/>
          </p:cNvSpPr>
          <p:nvPr>
            <p:ph type="title"/>
          </p:nvPr>
        </p:nvSpPr>
        <p:spPr/>
        <p:txBody>
          <a:bodyPr/>
          <a:lstStyle/>
          <a:p>
            <a:r>
              <a:rPr lang="en-GB" dirty="0"/>
              <a:t>ISOM 2017, 2024 revision</a:t>
            </a:r>
          </a:p>
        </p:txBody>
      </p:sp>
      <p:sp>
        <p:nvSpPr>
          <p:cNvPr id="3" name="Content Placeholder 2">
            <a:extLst>
              <a:ext uri="{FF2B5EF4-FFF2-40B4-BE49-F238E27FC236}">
                <a16:creationId xmlns:a16="http://schemas.microsoft.com/office/drawing/2014/main" id="{6C368EED-2953-7AF3-9DD8-A8ED3AFC7892}"/>
              </a:ext>
            </a:extLst>
          </p:cNvPr>
          <p:cNvSpPr>
            <a:spLocks noGrp="1"/>
          </p:cNvSpPr>
          <p:nvPr>
            <p:ph idx="1"/>
          </p:nvPr>
        </p:nvSpPr>
        <p:spPr/>
        <p:txBody>
          <a:bodyPr/>
          <a:lstStyle/>
          <a:p>
            <a:r>
              <a:rPr lang="en-GB" dirty="0"/>
              <a:t>To go with the new map flip CD there is also a new symbol for the start after a map exchange.</a:t>
            </a:r>
          </a:p>
          <a:p>
            <a:r>
              <a:rPr lang="en-GB" i="1" dirty="0"/>
              <a:t>NB: I don’t know if they’ll be using it or not, but the latest Condes supports it (and the new CD) so you should be aware of it so it doesn’t confuse you if used.</a:t>
            </a:r>
          </a:p>
        </p:txBody>
      </p:sp>
      <p:pic>
        <p:nvPicPr>
          <p:cNvPr id="5" name="Picture 4">
            <a:extLst>
              <a:ext uri="{FF2B5EF4-FFF2-40B4-BE49-F238E27FC236}">
                <a16:creationId xmlns:a16="http://schemas.microsoft.com/office/drawing/2014/main" id="{B76CF3DF-84CF-E65C-D6F1-869C78364539}"/>
              </a:ext>
            </a:extLst>
          </p:cNvPr>
          <p:cNvPicPr>
            <a:picLocks noChangeAspect="1"/>
          </p:cNvPicPr>
          <p:nvPr/>
        </p:nvPicPr>
        <p:blipFill>
          <a:blip r:embed="rId2"/>
          <a:stretch>
            <a:fillRect/>
          </a:stretch>
        </p:blipFill>
        <p:spPr>
          <a:xfrm>
            <a:off x="589224" y="3415364"/>
            <a:ext cx="10712623" cy="2017312"/>
          </a:xfrm>
          <a:prstGeom prst="rect">
            <a:avLst/>
          </a:prstGeom>
        </p:spPr>
      </p:pic>
    </p:spTree>
    <p:extLst>
      <p:ext uri="{BB962C8B-B14F-4D97-AF65-F5344CB8AC3E}">
        <p14:creationId xmlns:p14="http://schemas.microsoft.com/office/powerpoint/2010/main" val="2640134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7E405-4A6A-EDBA-DE0B-DA9C35347643}"/>
              </a:ext>
            </a:extLst>
          </p:cNvPr>
          <p:cNvSpPr>
            <a:spLocks noGrp="1"/>
          </p:cNvSpPr>
          <p:nvPr>
            <p:ph type="title"/>
          </p:nvPr>
        </p:nvSpPr>
        <p:spPr/>
        <p:txBody>
          <a:bodyPr/>
          <a:lstStyle/>
          <a:p>
            <a:r>
              <a:rPr lang="en-GB" dirty="0"/>
              <a:t>Rules/Scoring 1</a:t>
            </a:r>
          </a:p>
        </p:txBody>
      </p:sp>
      <p:sp>
        <p:nvSpPr>
          <p:cNvPr id="3" name="Content Placeholder 2">
            <a:extLst>
              <a:ext uri="{FF2B5EF4-FFF2-40B4-BE49-F238E27FC236}">
                <a16:creationId xmlns:a16="http://schemas.microsoft.com/office/drawing/2014/main" id="{408E6DF7-AB3E-66E0-21ED-5D5E6B18C70D}"/>
              </a:ext>
            </a:extLst>
          </p:cNvPr>
          <p:cNvSpPr>
            <a:spLocks noGrp="1"/>
          </p:cNvSpPr>
          <p:nvPr>
            <p:ph idx="1"/>
          </p:nvPr>
        </p:nvSpPr>
        <p:spPr/>
        <p:txBody>
          <a:bodyPr/>
          <a:lstStyle/>
          <a:p>
            <a:pPr marL="0" indent="0">
              <a:buNone/>
            </a:pPr>
            <a:r>
              <a:rPr lang="en-GB" dirty="0"/>
              <a:t>Rules were updated in January 2024:</a:t>
            </a:r>
          </a:p>
          <a:p>
            <a:pPr marL="0" indent="0">
              <a:buNone/>
            </a:pPr>
            <a:r>
              <a:rPr lang="en-GB" dirty="0">
                <a:hlinkClick r:id="rId2"/>
              </a:rPr>
              <a:t>https://pgorienteering.uk/uploads/1/3/9/8/139814617/cscrules_2024_v2.pdf</a:t>
            </a:r>
            <a:endParaRPr lang="en-GB" dirty="0"/>
          </a:p>
          <a:p>
            <a:pPr marL="0" indent="0">
              <a:buNone/>
            </a:pPr>
            <a:r>
              <a:rPr lang="en-GB" i="1" dirty="0"/>
              <a:t>“The courses must only be identified by course number on the map, on the control descriptions and in the start lanes.</a:t>
            </a:r>
          </a:p>
          <a:p>
            <a:pPr marL="0" indent="0">
              <a:buNone/>
            </a:pPr>
            <a:r>
              <a:rPr lang="en-GB" i="1" dirty="0"/>
              <a:t>The onus is on Club Captains to advise their team members the number of which course they are to run as they may not be running their normal colour course.”</a:t>
            </a:r>
          </a:p>
          <a:p>
            <a:pPr marL="0" indent="0">
              <a:buNone/>
            </a:pPr>
            <a:r>
              <a:rPr lang="en-GB" b="1" dirty="0">
                <a:solidFill>
                  <a:srgbClr val="FF0000"/>
                </a:solidFill>
              </a:rPr>
              <a:t>So make sure you know your COURSE NUMBER!</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792432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7E405-4A6A-EDBA-DE0B-DA9C35347643}"/>
              </a:ext>
            </a:extLst>
          </p:cNvPr>
          <p:cNvSpPr>
            <a:spLocks noGrp="1"/>
          </p:cNvSpPr>
          <p:nvPr>
            <p:ph type="title"/>
          </p:nvPr>
        </p:nvSpPr>
        <p:spPr/>
        <p:txBody>
          <a:bodyPr/>
          <a:lstStyle/>
          <a:p>
            <a:r>
              <a:rPr lang="en-GB" dirty="0"/>
              <a:t>Rules/Scoring 2</a:t>
            </a:r>
          </a:p>
        </p:txBody>
      </p:sp>
      <p:sp>
        <p:nvSpPr>
          <p:cNvPr id="3" name="Content Placeholder 2">
            <a:extLst>
              <a:ext uri="{FF2B5EF4-FFF2-40B4-BE49-F238E27FC236}">
                <a16:creationId xmlns:a16="http://schemas.microsoft.com/office/drawing/2014/main" id="{408E6DF7-AB3E-66E0-21ED-5D5E6B18C70D}"/>
              </a:ext>
            </a:extLst>
          </p:cNvPr>
          <p:cNvSpPr>
            <a:spLocks noGrp="1"/>
          </p:cNvSpPr>
          <p:nvPr>
            <p:ph idx="1"/>
          </p:nvPr>
        </p:nvSpPr>
        <p:spPr>
          <a:xfrm>
            <a:off x="1097280" y="1820487"/>
            <a:ext cx="5510254" cy="4405746"/>
          </a:xfrm>
        </p:spPr>
        <p:txBody>
          <a:bodyPr>
            <a:normAutofit/>
          </a:bodyPr>
          <a:lstStyle/>
          <a:p>
            <a:pPr marL="269875" indent="-269875">
              <a:buFont typeface="Courier New" panose="02070309020205020404" pitchFamily="49" charset="0"/>
              <a:buChar char="o"/>
            </a:pPr>
            <a:r>
              <a:rPr lang="en-GB" dirty="0"/>
              <a:t>Scoring is POINTS so beating someone by 1 place will means MDOC could get more points AND the other person’s club could get less </a:t>
            </a:r>
            <a:br>
              <a:rPr lang="en-GB" dirty="0"/>
            </a:br>
            <a:r>
              <a:rPr lang="en-GB" sz="1800" i="1" dirty="0"/>
              <a:t>(note: 1 pt per place for Large [1-7]classes and 2 pts per place for Small classes [8A-10]).</a:t>
            </a:r>
          </a:p>
          <a:p>
            <a:pPr marL="269875" indent="-269875">
              <a:buFont typeface="Courier New" panose="02070309020205020404" pitchFamily="49" charset="0"/>
              <a:buChar char="o"/>
            </a:pPr>
            <a:r>
              <a:rPr lang="en-GB" dirty="0"/>
              <a:t>If you miss early on or are having a bad run then put it behind you and push on, you may still end up being a scorer for MDOC, or if not, your non-counting result may still push other club’s scorers down by some points. </a:t>
            </a:r>
          </a:p>
          <a:p>
            <a:pPr marL="0" indent="0">
              <a:buNone/>
            </a:pPr>
            <a:r>
              <a:rPr lang="en-GB" sz="2000" i="1" dirty="0"/>
              <a:t>Note: I say “could” above since there are other rules about how scores are selected/combined for overall MDOC result</a:t>
            </a:r>
            <a:endParaRPr lang="en-GB" dirty="0"/>
          </a:p>
          <a:p>
            <a:pPr marL="0" indent="0">
              <a:buNone/>
            </a:pPr>
            <a:endParaRPr lang="en-GB" dirty="0"/>
          </a:p>
        </p:txBody>
      </p:sp>
      <p:pic>
        <p:nvPicPr>
          <p:cNvPr id="6" name="Picture 5">
            <a:extLst>
              <a:ext uri="{FF2B5EF4-FFF2-40B4-BE49-F238E27FC236}">
                <a16:creationId xmlns:a16="http://schemas.microsoft.com/office/drawing/2014/main" id="{D348EFDA-2D5C-1606-9FA6-683886C80820}"/>
              </a:ext>
            </a:extLst>
          </p:cNvPr>
          <p:cNvPicPr>
            <a:picLocks noChangeAspect="1"/>
          </p:cNvPicPr>
          <p:nvPr/>
        </p:nvPicPr>
        <p:blipFill>
          <a:blip r:embed="rId2"/>
          <a:stretch>
            <a:fillRect/>
          </a:stretch>
        </p:blipFill>
        <p:spPr>
          <a:xfrm>
            <a:off x="7267200" y="1820487"/>
            <a:ext cx="3888480" cy="3779603"/>
          </a:xfrm>
          <a:prstGeom prst="rect">
            <a:avLst/>
          </a:prstGeom>
          <a:ln w="12700">
            <a:solidFill>
              <a:schemeClr val="tx1"/>
            </a:solidFill>
          </a:ln>
        </p:spPr>
      </p:pic>
      <p:sp>
        <p:nvSpPr>
          <p:cNvPr id="8" name="TextBox 7">
            <a:extLst>
              <a:ext uri="{FF2B5EF4-FFF2-40B4-BE49-F238E27FC236}">
                <a16:creationId xmlns:a16="http://schemas.microsoft.com/office/drawing/2014/main" id="{FF5E5C71-AD38-DB1F-0DBD-962447386B64}"/>
              </a:ext>
            </a:extLst>
          </p:cNvPr>
          <p:cNvSpPr txBox="1"/>
          <p:nvPr/>
        </p:nvSpPr>
        <p:spPr>
          <a:xfrm>
            <a:off x="11223377" y="3122789"/>
            <a:ext cx="369332" cy="428772"/>
          </a:xfrm>
          <a:prstGeom prst="rect">
            <a:avLst/>
          </a:prstGeom>
          <a:noFill/>
        </p:spPr>
        <p:txBody>
          <a:bodyPr vert="vert" wrap="none" rtlCol="0">
            <a:spAutoFit/>
          </a:bodyPr>
          <a:lstStyle/>
          <a:p>
            <a:r>
              <a:rPr lang="en-GB" sz="1200" dirty="0"/>
              <a:t>Large</a:t>
            </a:r>
          </a:p>
        </p:txBody>
      </p:sp>
      <p:sp>
        <p:nvSpPr>
          <p:cNvPr id="9" name="TextBox 8">
            <a:extLst>
              <a:ext uri="{FF2B5EF4-FFF2-40B4-BE49-F238E27FC236}">
                <a16:creationId xmlns:a16="http://schemas.microsoft.com/office/drawing/2014/main" id="{6021BA05-1C11-03FB-2938-84896FC1D6F3}"/>
              </a:ext>
            </a:extLst>
          </p:cNvPr>
          <p:cNvSpPr txBox="1"/>
          <p:nvPr/>
        </p:nvSpPr>
        <p:spPr>
          <a:xfrm>
            <a:off x="11155680" y="4253349"/>
            <a:ext cx="369332" cy="430567"/>
          </a:xfrm>
          <a:prstGeom prst="rect">
            <a:avLst/>
          </a:prstGeom>
          <a:noFill/>
        </p:spPr>
        <p:txBody>
          <a:bodyPr vert="vert" wrap="none" rtlCol="0">
            <a:spAutoFit/>
          </a:bodyPr>
          <a:lstStyle/>
          <a:p>
            <a:r>
              <a:rPr lang="en-GB" sz="1200" dirty="0"/>
              <a:t>Small</a:t>
            </a:r>
          </a:p>
        </p:txBody>
      </p:sp>
      <p:cxnSp>
        <p:nvCxnSpPr>
          <p:cNvPr id="12" name="Straight Connector 11">
            <a:extLst>
              <a:ext uri="{FF2B5EF4-FFF2-40B4-BE49-F238E27FC236}">
                <a16:creationId xmlns:a16="http://schemas.microsoft.com/office/drawing/2014/main" id="{AF0D5C6F-41B4-0DB8-11F6-4ECCC25E604B}"/>
              </a:ext>
            </a:extLst>
          </p:cNvPr>
          <p:cNvCxnSpPr>
            <a:cxnSpLocks/>
          </p:cNvCxnSpPr>
          <p:nvPr/>
        </p:nvCxnSpPr>
        <p:spPr>
          <a:xfrm>
            <a:off x="7267200" y="4970891"/>
            <a:ext cx="4325509" cy="0"/>
          </a:xfrm>
          <a:prstGeom prst="line">
            <a:avLst/>
          </a:prstGeom>
          <a:ln w="9525"/>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93FEA6D9-3F02-CF96-34DA-36736F60A5C3}"/>
              </a:ext>
            </a:extLst>
          </p:cNvPr>
          <p:cNvCxnSpPr>
            <a:cxnSpLocks/>
          </p:cNvCxnSpPr>
          <p:nvPr/>
        </p:nvCxnSpPr>
        <p:spPr>
          <a:xfrm>
            <a:off x="7267199" y="4018060"/>
            <a:ext cx="4325509" cy="0"/>
          </a:xfrm>
          <a:prstGeom prst="line">
            <a:avLst/>
          </a:prstGeom>
          <a:ln w="9525"/>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83137306-E72B-657C-125C-7CA8B4D72F6A}"/>
              </a:ext>
            </a:extLst>
          </p:cNvPr>
          <p:cNvCxnSpPr>
            <a:cxnSpLocks/>
          </p:cNvCxnSpPr>
          <p:nvPr/>
        </p:nvCxnSpPr>
        <p:spPr>
          <a:xfrm>
            <a:off x="7267199" y="2690192"/>
            <a:ext cx="4325509" cy="0"/>
          </a:xfrm>
          <a:prstGeom prst="line">
            <a:avLst/>
          </a:prstGeom>
          <a:ln w="9525"/>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1AC435EC-F8DC-2B7A-D46D-8EC0FD63F821}"/>
              </a:ext>
            </a:extLst>
          </p:cNvPr>
          <p:cNvSpPr txBox="1"/>
          <p:nvPr/>
        </p:nvSpPr>
        <p:spPr>
          <a:xfrm>
            <a:off x="11131044" y="5002223"/>
            <a:ext cx="553998" cy="566535"/>
          </a:xfrm>
          <a:prstGeom prst="rect">
            <a:avLst/>
          </a:prstGeom>
          <a:noFill/>
        </p:spPr>
        <p:txBody>
          <a:bodyPr vert="vert" wrap="square" rtlCol="0">
            <a:spAutoFit/>
          </a:bodyPr>
          <a:lstStyle/>
          <a:p>
            <a:pPr algn="ctr"/>
            <a:r>
              <a:rPr lang="en-GB" sz="1200" dirty="0"/>
              <a:t>Not Scoring</a:t>
            </a:r>
          </a:p>
        </p:txBody>
      </p:sp>
    </p:spTree>
    <p:extLst>
      <p:ext uri="{BB962C8B-B14F-4D97-AF65-F5344CB8AC3E}">
        <p14:creationId xmlns:p14="http://schemas.microsoft.com/office/powerpoint/2010/main" val="1344800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4C112-3FA0-7BAC-16C2-8132D7754747}"/>
              </a:ext>
            </a:extLst>
          </p:cNvPr>
          <p:cNvSpPr>
            <a:spLocks noGrp="1"/>
          </p:cNvSpPr>
          <p:nvPr>
            <p:ph type="title"/>
          </p:nvPr>
        </p:nvSpPr>
        <p:spPr/>
        <p:txBody>
          <a:bodyPr/>
          <a:lstStyle/>
          <a:p>
            <a:r>
              <a:rPr lang="en-GB" b="1" dirty="0"/>
              <a:t>Introduction</a:t>
            </a:r>
          </a:p>
        </p:txBody>
      </p:sp>
      <p:sp>
        <p:nvSpPr>
          <p:cNvPr id="3" name="Content Placeholder 2">
            <a:extLst>
              <a:ext uri="{FF2B5EF4-FFF2-40B4-BE49-F238E27FC236}">
                <a16:creationId xmlns:a16="http://schemas.microsoft.com/office/drawing/2014/main" id="{7EB49242-710C-A2BD-E9D4-A42F45D9B1E1}"/>
              </a:ext>
            </a:extLst>
          </p:cNvPr>
          <p:cNvSpPr>
            <a:spLocks noGrp="1"/>
          </p:cNvSpPr>
          <p:nvPr>
            <p:ph idx="1"/>
          </p:nvPr>
        </p:nvSpPr>
        <p:spPr/>
        <p:txBody>
          <a:bodyPr/>
          <a:lstStyle/>
          <a:p>
            <a:r>
              <a:rPr lang="en-GB" dirty="0"/>
              <a:t>What to expect, reduce surprises, less chance of gotchas</a:t>
            </a:r>
          </a:p>
          <a:p>
            <a:r>
              <a:rPr lang="en-GB" dirty="0"/>
              <a:t>Shape of the terrain</a:t>
            </a:r>
          </a:p>
          <a:p>
            <a:r>
              <a:rPr lang="en-GB" dirty="0"/>
              <a:t>Map related stuff</a:t>
            </a:r>
          </a:p>
          <a:p>
            <a:r>
              <a:rPr lang="en-GB" dirty="0"/>
              <a:t>Tactics to employ</a:t>
            </a:r>
          </a:p>
          <a:p>
            <a:pPr marL="0" indent="0">
              <a:buNone/>
            </a:pPr>
            <a:endParaRPr lang="en-GB" dirty="0"/>
          </a:p>
        </p:txBody>
      </p:sp>
    </p:spTree>
    <p:extLst>
      <p:ext uri="{BB962C8B-B14F-4D97-AF65-F5344CB8AC3E}">
        <p14:creationId xmlns:p14="http://schemas.microsoft.com/office/powerpoint/2010/main" val="2631364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7E405-4A6A-EDBA-DE0B-DA9C35347643}"/>
              </a:ext>
            </a:extLst>
          </p:cNvPr>
          <p:cNvSpPr>
            <a:spLocks noGrp="1"/>
          </p:cNvSpPr>
          <p:nvPr>
            <p:ph type="title"/>
          </p:nvPr>
        </p:nvSpPr>
        <p:spPr/>
        <p:txBody>
          <a:bodyPr/>
          <a:lstStyle/>
          <a:p>
            <a:r>
              <a:rPr lang="en-GB" dirty="0"/>
              <a:t>Map spec</a:t>
            </a:r>
          </a:p>
        </p:txBody>
      </p:sp>
      <p:sp>
        <p:nvSpPr>
          <p:cNvPr id="3" name="Content Placeholder 2">
            <a:extLst>
              <a:ext uri="{FF2B5EF4-FFF2-40B4-BE49-F238E27FC236}">
                <a16:creationId xmlns:a16="http://schemas.microsoft.com/office/drawing/2014/main" id="{408E6DF7-AB3E-66E0-21ED-5D5E6B18C70D}"/>
              </a:ext>
            </a:extLst>
          </p:cNvPr>
          <p:cNvSpPr>
            <a:spLocks noGrp="1"/>
          </p:cNvSpPr>
          <p:nvPr>
            <p:ph idx="1"/>
          </p:nvPr>
        </p:nvSpPr>
        <p:spPr/>
        <p:txBody>
          <a:bodyPr/>
          <a:lstStyle/>
          <a:p>
            <a:pPr marL="269875" indent="-269875">
              <a:buFont typeface="Courier New" panose="02070309020205020404" pitchFamily="49" charset="0"/>
              <a:buChar char="o"/>
            </a:pPr>
            <a:r>
              <a:rPr lang="en-GB" dirty="0"/>
              <a:t>1:10,000 with 5m contours (same as e.g. Lyme Park)</a:t>
            </a:r>
          </a:p>
          <a:p>
            <a:pPr marL="269875" indent="-269875">
              <a:buFont typeface="Courier New" panose="02070309020205020404" pitchFamily="49" charset="0"/>
              <a:buChar char="o"/>
            </a:pPr>
            <a:r>
              <a:rPr lang="en-GB" dirty="0"/>
              <a:t>Special symbols on previous map:</a:t>
            </a:r>
          </a:p>
          <a:p>
            <a:pPr marL="562483" lvl="1" indent="-269875">
              <a:buFont typeface="Courier New" panose="02070309020205020404" pitchFamily="49" charset="0"/>
              <a:buChar char="o"/>
            </a:pPr>
            <a:r>
              <a:rPr lang="en-GB" dirty="0"/>
              <a:t>A black circle with central dot (526 Cairn) for a triangulation pillar (trig point)</a:t>
            </a:r>
          </a:p>
          <a:p>
            <a:pPr marL="562483" lvl="1" indent="-269875">
              <a:buFont typeface="Courier New" panose="02070309020205020404" pitchFamily="49" charset="0"/>
              <a:buChar char="o"/>
            </a:pPr>
            <a:r>
              <a:rPr lang="en-GB" dirty="0"/>
              <a:t>A black X (531 Prominent man-made feature – x) for a hide</a:t>
            </a:r>
          </a:p>
        </p:txBody>
      </p:sp>
      <p:pic>
        <p:nvPicPr>
          <p:cNvPr id="5" name="Picture 4">
            <a:extLst>
              <a:ext uri="{FF2B5EF4-FFF2-40B4-BE49-F238E27FC236}">
                <a16:creationId xmlns:a16="http://schemas.microsoft.com/office/drawing/2014/main" id="{5CE15987-9755-C1D6-86EA-0965DA45A8BC}"/>
              </a:ext>
            </a:extLst>
          </p:cNvPr>
          <p:cNvPicPr>
            <a:picLocks noChangeAspect="1"/>
          </p:cNvPicPr>
          <p:nvPr/>
        </p:nvPicPr>
        <p:blipFill>
          <a:blip r:embed="rId2"/>
          <a:stretch>
            <a:fillRect/>
          </a:stretch>
        </p:blipFill>
        <p:spPr>
          <a:xfrm>
            <a:off x="8012861" y="3562350"/>
            <a:ext cx="1135902" cy="1518285"/>
          </a:xfrm>
          <a:prstGeom prst="rect">
            <a:avLst/>
          </a:prstGeom>
        </p:spPr>
      </p:pic>
      <p:pic>
        <p:nvPicPr>
          <p:cNvPr id="7" name="Picture 6">
            <a:extLst>
              <a:ext uri="{FF2B5EF4-FFF2-40B4-BE49-F238E27FC236}">
                <a16:creationId xmlns:a16="http://schemas.microsoft.com/office/drawing/2014/main" id="{B816A12D-10C8-DAF2-A72F-EACDD5588EE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4051"/>
          <a:stretch/>
        </p:blipFill>
        <p:spPr>
          <a:xfrm>
            <a:off x="2220277" y="3495675"/>
            <a:ext cx="1645920" cy="1952798"/>
          </a:xfrm>
          <a:prstGeom prst="rect">
            <a:avLst/>
          </a:prstGeom>
        </p:spPr>
      </p:pic>
    </p:spTree>
    <p:extLst>
      <p:ext uri="{BB962C8B-B14F-4D97-AF65-F5344CB8AC3E}">
        <p14:creationId xmlns:p14="http://schemas.microsoft.com/office/powerpoint/2010/main" val="775122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7E405-4A6A-EDBA-DE0B-DA9C35347643}"/>
              </a:ext>
            </a:extLst>
          </p:cNvPr>
          <p:cNvSpPr>
            <a:spLocks noGrp="1"/>
          </p:cNvSpPr>
          <p:nvPr>
            <p:ph type="title"/>
          </p:nvPr>
        </p:nvSpPr>
        <p:spPr/>
        <p:txBody>
          <a:bodyPr/>
          <a:lstStyle/>
          <a:p>
            <a:r>
              <a:rPr lang="en-GB" dirty="0"/>
              <a:t>A quick look at the map</a:t>
            </a:r>
          </a:p>
        </p:txBody>
      </p:sp>
      <p:sp>
        <p:nvSpPr>
          <p:cNvPr id="3" name="Content Placeholder 2">
            <a:extLst>
              <a:ext uri="{FF2B5EF4-FFF2-40B4-BE49-F238E27FC236}">
                <a16:creationId xmlns:a16="http://schemas.microsoft.com/office/drawing/2014/main" id="{408E6DF7-AB3E-66E0-21ED-5D5E6B18C70D}"/>
              </a:ext>
            </a:extLst>
          </p:cNvPr>
          <p:cNvSpPr>
            <a:spLocks noGrp="1"/>
          </p:cNvSpPr>
          <p:nvPr>
            <p:ph idx="1"/>
          </p:nvPr>
        </p:nvSpPr>
        <p:spPr/>
        <p:txBody>
          <a:bodyPr>
            <a:normAutofit/>
          </a:bodyPr>
          <a:lstStyle/>
          <a:p>
            <a:pPr marL="269875" indent="-269875">
              <a:buFont typeface="Courier New" panose="02070309020205020404" pitchFamily="49" charset="0"/>
              <a:buChar char="o"/>
            </a:pPr>
            <a:r>
              <a:rPr lang="en-GB" dirty="0"/>
              <a:t>Very few contour tags are used</a:t>
            </a:r>
          </a:p>
          <a:p>
            <a:pPr marL="269875" indent="-269875">
              <a:buFont typeface="Courier New" panose="02070309020205020404" pitchFamily="49" charset="0"/>
              <a:buChar char="o"/>
            </a:pPr>
            <a:r>
              <a:rPr lang="en-GB" dirty="0"/>
              <a:t>Few point features</a:t>
            </a:r>
          </a:p>
          <a:p>
            <a:pPr marL="0" indent="0">
              <a:buNone/>
            </a:pPr>
            <a:endParaRPr lang="en-GB" dirty="0"/>
          </a:p>
          <a:p>
            <a:pPr marL="269875" indent="-269875">
              <a:buFont typeface="Courier New" panose="02070309020205020404" pitchFamily="49" charset="0"/>
              <a:buChar char="o"/>
            </a:pPr>
            <a:r>
              <a:rPr lang="en-GB" dirty="0"/>
              <a:t>What is the general shape of area? </a:t>
            </a:r>
          </a:p>
          <a:p>
            <a:pPr marL="269875" indent="-269875">
              <a:buFont typeface="Courier New" panose="02070309020205020404" pitchFamily="49" charset="0"/>
              <a:buChar char="o"/>
            </a:pPr>
            <a:r>
              <a:rPr lang="en-GB" dirty="0"/>
              <a:t>What is up and what is down?</a:t>
            </a:r>
          </a:p>
          <a:p>
            <a:pPr marL="269875" indent="-269875">
              <a:buFont typeface="Courier New" panose="02070309020205020404" pitchFamily="49" charset="0"/>
              <a:buChar char="o"/>
            </a:pPr>
            <a:r>
              <a:rPr lang="en-GB" dirty="0"/>
              <a:t>How flat/steep is it?</a:t>
            </a:r>
          </a:p>
          <a:p>
            <a:pPr marL="269875" indent="-269875">
              <a:buFont typeface="Courier New" panose="02070309020205020404" pitchFamily="49" charset="0"/>
              <a:buChar char="o"/>
            </a:pPr>
            <a:r>
              <a:rPr lang="en-GB" dirty="0"/>
              <a:t>Many paths/tracks?</a:t>
            </a:r>
          </a:p>
          <a:p>
            <a:pPr marL="269875" indent="-269875">
              <a:buFont typeface="Courier New" panose="02070309020205020404" pitchFamily="49" charset="0"/>
              <a:buChar char="o"/>
            </a:pPr>
            <a:r>
              <a:rPr lang="en-GB" dirty="0"/>
              <a:t>Possibility of parallel errors?</a:t>
            </a:r>
          </a:p>
          <a:p>
            <a:pPr marL="0" indent="0">
              <a:buNone/>
            </a:pPr>
            <a:endParaRPr lang="en-GB" dirty="0"/>
          </a:p>
          <a:p>
            <a:pPr marL="0" indent="0">
              <a:buNone/>
            </a:pPr>
            <a:endParaRPr lang="en-GB" dirty="0"/>
          </a:p>
        </p:txBody>
      </p:sp>
      <p:pic>
        <p:nvPicPr>
          <p:cNvPr id="5" name="Picture 4" descr="A map of a land&#10;&#10;Description automatically generated">
            <a:extLst>
              <a:ext uri="{FF2B5EF4-FFF2-40B4-BE49-F238E27FC236}">
                <a16:creationId xmlns:a16="http://schemas.microsoft.com/office/drawing/2014/main" id="{2DFD5B9E-9C43-B537-06B2-384DB6AA6CE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77074" y="177858"/>
            <a:ext cx="4191001" cy="6048375"/>
          </a:xfrm>
          <a:prstGeom prst="rect">
            <a:avLst/>
          </a:prstGeom>
        </p:spPr>
      </p:pic>
      <p:sp>
        <p:nvSpPr>
          <p:cNvPr id="6" name="Oval 5">
            <a:extLst>
              <a:ext uri="{FF2B5EF4-FFF2-40B4-BE49-F238E27FC236}">
                <a16:creationId xmlns:a16="http://schemas.microsoft.com/office/drawing/2014/main" id="{6805BA80-F6E2-68E4-7236-28A08CC503FA}"/>
              </a:ext>
            </a:extLst>
          </p:cNvPr>
          <p:cNvSpPr/>
          <p:nvPr/>
        </p:nvSpPr>
        <p:spPr>
          <a:xfrm rot="9000000">
            <a:off x="7185194" y="4163622"/>
            <a:ext cx="2419460" cy="99405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9B976FEB-FD61-CAD0-3434-C3F04F06455F}"/>
              </a:ext>
            </a:extLst>
          </p:cNvPr>
          <p:cNvSpPr/>
          <p:nvPr/>
        </p:nvSpPr>
        <p:spPr>
          <a:xfrm rot="9000000">
            <a:off x="6681338" y="3039320"/>
            <a:ext cx="1560751" cy="1164741"/>
          </a:xfrm>
          <a:prstGeom prst="ellipse">
            <a:avLst/>
          </a:prstGeom>
          <a:noFill/>
          <a:ln w="571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0137AD5B-8D2D-CF3F-46A2-04649B08063C}"/>
              </a:ext>
            </a:extLst>
          </p:cNvPr>
          <p:cNvSpPr/>
          <p:nvPr/>
        </p:nvSpPr>
        <p:spPr>
          <a:xfrm rot="9813525">
            <a:off x="9442995" y="451824"/>
            <a:ext cx="1639844" cy="3386529"/>
          </a:xfrm>
          <a:prstGeom prst="ellipse">
            <a:avLst/>
          </a:prstGeom>
          <a:no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554447-DB7B-8790-2080-0661854DEDA7}"/>
              </a:ext>
            </a:extLst>
          </p:cNvPr>
          <p:cNvSpPr txBox="1"/>
          <p:nvPr/>
        </p:nvSpPr>
        <p:spPr>
          <a:xfrm>
            <a:off x="6752946" y="2727156"/>
            <a:ext cx="306494" cy="369332"/>
          </a:xfrm>
          <a:prstGeom prst="rect">
            <a:avLst/>
          </a:prstGeom>
          <a:noFill/>
          <a:ln>
            <a:noFill/>
          </a:ln>
        </p:spPr>
        <p:txBody>
          <a:bodyPr wrap="none" rtlCol="0">
            <a:spAutoFit/>
          </a:bodyPr>
          <a:lstStyle/>
          <a:p>
            <a:r>
              <a:rPr lang="en-GB" b="1" dirty="0">
                <a:solidFill>
                  <a:srgbClr val="7030A0"/>
                </a:solidFill>
              </a:rPr>
              <a:t>C</a:t>
            </a:r>
          </a:p>
        </p:txBody>
      </p:sp>
      <p:sp>
        <p:nvSpPr>
          <p:cNvPr id="10" name="TextBox 9">
            <a:extLst>
              <a:ext uri="{FF2B5EF4-FFF2-40B4-BE49-F238E27FC236}">
                <a16:creationId xmlns:a16="http://schemas.microsoft.com/office/drawing/2014/main" id="{859550BB-5612-3AC2-6C5C-C7858AFEC7E0}"/>
              </a:ext>
            </a:extLst>
          </p:cNvPr>
          <p:cNvSpPr txBox="1"/>
          <p:nvPr/>
        </p:nvSpPr>
        <p:spPr>
          <a:xfrm>
            <a:off x="10556428" y="577253"/>
            <a:ext cx="306494" cy="369332"/>
          </a:xfrm>
          <a:prstGeom prst="rect">
            <a:avLst/>
          </a:prstGeom>
          <a:noFill/>
          <a:ln>
            <a:noFill/>
          </a:ln>
        </p:spPr>
        <p:txBody>
          <a:bodyPr wrap="square" rtlCol="0">
            <a:spAutoFit/>
          </a:bodyPr>
          <a:lstStyle/>
          <a:p>
            <a:r>
              <a:rPr lang="en-GB" b="1" dirty="0">
                <a:solidFill>
                  <a:srgbClr val="00B0F0"/>
                </a:solidFill>
              </a:rPr>
              <a:t>B</a:t>
            </a:r>
          </a:p>
        </p:txBody>
      </p:sp>
      <p:sp>
        <p:nvSpPr>
          <p:cNvPr id="11" name="TextBox 10">
            <a:extLst>
              <a:ext uri="{FF2B5EF4-FFF2-40B4-BE49-F238E27FC236}">
                <a16:creationId xmlns:a16="http://schemas.microsoft.com/office/drawing/2014/main" id="{2508C554-D178-7583-8C50-A310732DAB20}"/>
              </a:ext>
            </a:extLst>
          </p:cNvPr>
          <p:cNvSpPr txBox="1"/>
          <p:nvPr/>
        </p:nvSpPr>
        <p:spPr>
          <a:xfrm>
            <a:off x="9019327" y="4967177"/>
            <a:ext cx="306494" cy="369332"/>
          </a:xfrm>
          <a:prstGeom prst="rect">
            <a:avLst/>
          </a:prstGeom>
          <a:noFill/>
          <a:ln>
            <a:noFill/>
          </a:ln>
        </p:spPr>
        <p:txBody>
          <a:bodyPr wrap="square" rtlCol="0">
            <a:spAutoFit/>
          </a:bodyPr>
          <a:lstStyle/>
          <a:p>
            <a:r>
              <a:rPr lang="en-GB" b="1" dirty="0">
                <a:solidFill>
                  <a:srgbClr val="FF0000"/>
                </a:solidFill>
              </a:rPr>
              <a:t>A</a:t>
            </a:r>
          </a:p>
        </p:txBody>
      </p:sp>
      <p:sp>
        <p:nvSpPr>
          <p:cNvPr id="12" name="Freeform: Shape 11">
            <a:extLst>
              <a:ext uri="{FF2B5EF4-FFF2-40B4-BE49-F238E27FC236}">
                <a16:creationId xmlns:a16="http://schemas.microsoft.com/office/drawing/2014/main" id="{47BA57D8-4F03-B69B-DA7C-CA20D79FCD2A}"/>
              </a:ext>
            </a:extLst>
          </p:cNvPr>
          <p:cNvSpPr/>
          <p:nvPr/>
        </p:nvSpPr>
        <p:spPr>
          <a:xfrm>
            <a:off x="7664116" y="1899821"/>
            <a:ext cx="1968156" cy="2537072"/>
          </a:xfrm>
          <a:custGeom>
            <a:avLst/>
            <a:gdLst>
              <a:gd name="connsiteX0" fmla="*/ 1020932 w 2095130"/>
              <a:gd name="connsiteY0" fmla="*/ 195309 h 2530136"/>
              <a:gd name="connsiteX1" fmla="*/ 1748901 w 2095130"/>
              <a:gd name="connsiteY1" fmla="*/ 0 h 2530136"/>
              <a:gd name="connsiteX2" fmla="*/ 2095130 w 2095130"/>
              <a:gd name="connsiteY2" fmla="*/ 1269507 h 2530136"/>
              <a:gd name="connsiteX3" fmla="*/ 1926454 w 2095130"/>
              <a:gd name="connsiteY3" fmla="*/ 1660125 h 2530136"/>
              <a:gd name="connsiteX4" fmla="*/ 310718 w 2095130"/>
              <a:gd name="connsiteY4" fmla="*/ 2530136 h 2530136"/>
              <a:gd name="connsiteX5" fmla="*/ 0 w 2095130"/>
              <a:gd name="connsiteY5" fmla="*/ 2254929 h 2530136"/>
              <a:gd name="connsiteX6" fmla="*/ 834501 w 2095130"/>
              <a:gd name="connsiteY6" fmla="*/ 1482571 h 2530136"/>
              <a:gd name="connsiteX7" fmla="*/ 523782 w 2095130"/>
              <a:gd name="connsiteY7" fmla="*/ 852257 h 2530136"/>
              <a:gd name="connsiteX8" fmla="*/ 1020932 w 2095130"/>
              <a:gd name="connsiteY8" fmla="*/ 195309 h 253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5130" h="2530136">
                <a:moveTo>
                  <a:pt x="1020932" y="195309"/>
                </a:moveTo>
                <a:lnTo>
                  <a:pt x="1748901" y="0"/>
                </a:lnTo>
                <a:lnTo>
                  <a:pt x="2095130" y="1269507"/>
                </a:lnTo>
                <a:lnTo>
                  <a:pt x="1926454" y="1660125"/>
                </a:lnTo>
                <a:lnTo>
                  <a:pt x="310718" y="2530136"/>
                </a:lnTo>
                <a:lnTo>
                  <a:pt x="0" y="2254929"/>
                </a:lnTo>
                <a:lnTo>
                  <a:pt x="834501" y="1482571"/>
                </a:lnTo>
                <a:lnTo>
                  <a:pt x="523782" y="852257"/>
                </a:lnTo>
                <a:lnTo>
                  <a:pt x="1020932" y="195309"/>
                </a:lnTo>
                <a:close/>
              </a:path>
            </a:pathLst>
          </a:cu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B6A0B98C-E7A6-4130-FF07-3A4516440695}"/>
              </a:ext>
            </a:extLst>
          </p:cNvPr>
          <p:cNvSpPr txBox="1"/>
          <p:nvPr/>
        </p:nvSpPr>
        <p:spPr>
          <a:xfrm>
            <a:off x="8181773" y="1805694"/>
            <a:ext cx="330540" cy="369332"/>
          </a:xfrm>
          <a:prstGeom prst="rect">
            <a:avLst/>
          </a:prstGeom>
          <a:noFill/>
          <a:ln>
            <a:noFill/>
          </a:ln>
        </p:spPr>
        <p:txBody>
          <a:bodyPr wrap="none" rtlCol="0">
            <a:spAutoFit/>
          </a:bodyPr>
          <a:lstStyle/>
          <a:p>
            <a:r>
              <a:rPr lang="en-GB" b="1" dirty="0">
                <a:solidFill>
                  <a:srgbClr val="FFFF00"/>
                </a:solidFill>
              </a:rPr>
              <a:t>D</a:t>
            </a:r>
          </a:p>
        </p:txBody>
      </p:sp>
    </p:spTree>
    <p:extLst>
      <p:ext uri="{BB962C8B-B14F-4D97-AF65-F5344CB8AC3E}">
        <p14:creationId xmlns:p14="http://schemas.microsoft.com/office/powerpoint/2010/main" val="117230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p:bldP spid="12"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81D50-9253-2287-ED84-931B4B1D489D}"/>
              </a:ext>
            </a:extLst>
          </p:cNvPr>
          <p:cNvSpPr>
            <a:spLocks noGrp="1"/>
          </p:cNvSpPr>
          <p:nvPr>
            <p:ph type="title"/>
          </p:nvPr>
        </p:nvSpPr>
        <p:spPr/>
        <p:txBody>
          <a:bodyPr/>
          <a:lstStyle/>
          <a:p>
            <a:r>
              <a:rPr lang="en-GB" dirty="0"/>
              <a:t>OS 1:25,000 map</a:t>
            </a:r>
          </a:p>
        </p:txBody>
      </p:sp>
      <p:pic>
        <p:nvPicPr>
          <p:cNvPr id="5" name="Picture 4">
            <a:extLst>
              <a:ext uri="{FF2B5EF4-FFF2-40B4-BE49-F238E27FC236}">
                <a16:creationId xmlns:a16="http://schemas.microsoft.com/office/drawing/2014/main" id="{D9C598A0-9CAE-78B2-C79E-2C987D3A9F9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43047" y="331714"/>
            <a:ext cx="3628864" cy="5766554"/>
          </a:xfrm>
          <a:prstGeom prst="rect">
            <a:avLst/>
          </a:prstGeom>
        </p:spPr>
      </p:pic>
    </p:spTree>
    <p:extLst>
      <p:ext uri="{BB962C8B-B14F-4D97-AF65-F5344CB8AC3E}">
        <p14:creationId xmlns:p14="http://schemas.microsoft.com/office/powerpoint/2010/main" val="623585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of a land&#10;&#10;Description automatically generated">
            <a:extLst>
              <a:ext uri="{FF2B5EF4-FFF2-40B4-BE49-F238E27FC236}">
                <a16:creationId xmlns:a16="http://schemas.microsoft.com/office/drawing/2014/main" id="{2DFD5B9E-9C43-B537-06B2-384DB6AA6CE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0703" t="6250" r="4952" b="5555"/>
          <a:stretch/>
        </p:blipFill>
        <p:spPr>
          <a:xfrm>
            <a:off x="7093975" y="466725"/>
            <a:ext cx="3897726" cy="5625126"/>
          </a:xfrm>
          <a:prstGeom prst="rect">
            <a:avLst/>
          </a:prstGeom>
        </p:spPr>
      </p:pic>
      <p:cxnSp>
        <p:nvCxnSpPr>
          <p:cNvPr id="13" name="Straight Arrow Connector 12">
            <a:extLst>
              <a:ext uri="{FF2B5EF4-FFF2-40B4-BE49-F238E27FC236}">
                <a16:creationId xmlns:a16="http://schemas.microsoft.com/office/drawing/2014/main" id="{5FD48FDD-3064-5E18-963D-4B4C26E7D7A4}"/>
              </a:ext>
            </a:extLst>
          </p:cNvPr>
          <p:cNvCxnSpPr>
            <a:cxnSpLocks/>
          </p:cNvCxnSpPr>
          <p:nvPr/>
        </p:nvCxnSpPr>
        <p:spPr>
          <a:xfrm>
            <a:off x="7983792" y="4466303"/>
            <a:ext cx="196647" cy="341672"/>
          </a:xfrm>
          <a:prstGeom prst="straightConnector1">
            <a:avLst/>
          </a:prstGeom>
          <a:ln w="38100">
            <a:solidFill>
              <a:srgbClr val="7030A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3EFD818-0C32-634B-338A-0AFEF7954FD7}"/>
              </a:ext>
            </a:extLst>
          </p:cNvPr>
          <p:cNvCxnSpPr>
            <a:cxnSpLocks/>
          </p:cNvCxnSpPr>
          <p:nvPr/>
        </p:nvCxnSpPr>
        <p:spPr>
          <a:xfrm flipH="1" flipV="1">
            <a:off x="8760542" y="1956619"/>
            <a:ext cx="325428" cy="1267282"/>
          </a:xfrm>
          <a:prstGeom prst="straightConnector1">
            <a:avLst/>
          </a:prstGeom>
          <a:ln w="38100">
            <a:solidFill>
              <a:srgbClr val="7030A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76CFAAF-BF9E-E060-BC0D-36AC9556CC6B}"/>
              </a:ext>
            </a:extLst>
          </p:cNvPr>
          <p:cNvCxnSpPr>
            <a:cxnSpLocks/>
          </p:cNvCxnSpPr>
          <p:nvPr/>
        </p:nvCxnSpPr>
        <p:spPr>
          <a:xfrm flipV="1">
            <a:off x="10323871" y="1366684"/>
            <a:ext cx="196645" cy="884903"/>
          </a:xfrm>
          <a:prstGeom prst="straightConnector1">
            <a:avLst/>
          </a:prstGeom>
          <a:ln w="38100">
            <a:solidFill>
              <a:srgbClr val="7030A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E4A0D5C-64B8-642F-A538-AA96D910EFD6}"/>
              </a:ext>
            </a:extLst>
          </p:cNvPr>
          <p:cNvCxnSpPr>
            <a:cxnSpLocks/>
          </p:cNvCxnSpPr>
          <p:nvPr/>
        </p:nvCxnSpPr>
        <p:spPr>
          <a:xfrm>
            <a:off x="9812594" y="3223901"/>
            <a:ext cx="511277" cy="0"/>
          </a:xfrm>
          <a:prstGeom prst="straightConnector1">
            <a:avLst/>
          </a:prstGeom>
          <a:ln w="38100">
            <a:solidFill>
              <a:srgbClr val="7030A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3216606D-DA86-0628-E9B4-CDB7E87E257C}"/>
              </a:ext>
            </a:extLst>
          </p:cNvPr>
          <p:cNvCxnSpPr>
            <a:cxnSpLocks/>
          </p:cNvCxnSpPr>
          <p:nvPr/>
        </p:nvCxnSpPr>
        <p:spPr>
          <a:xfrm flipH="1" flipV="1">
            <a:off x="7718321" y="2839215"/>
            <a:ext cx="973395" cy="589785"/>
          </a:xfrm>
          <a:prstGeom prst="straightConnector1">
            <a:avLst/>
          </a:prstGeom>
          <a:ln w="38100">
            <a:solidFill>
              <a:srgbClr val="7030A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233BD57-C136-2FD3-CC27-A977BC9C53DA}"/>
              </a:ext>
            </a:extLst>
          </p:cNvPr>
          <p:cNvCxnSpPr>
            <a:cxnSpLocks/>
          </p:cNvCxnSpPr>
          <p:nvPr/>
        </p:nvCxnSpPr>
        <p:spPr>
          <a:xfrm>
            <a:off x="8795437" y="3755923"/>
            <a:ext cx="214465" cy="277765"/>
          </a:xfrm>
          <a:prstGeom prst="straightConnector1">
            <a:avLst/>
          </a:prstGeom>
          <a:ln w="38100">
            <a:solidFill>
              <a:srgbClr val="7030A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489DAAC-6DDE-7B6F-AFFD-3C7AB59E8E35}"/>
              </a:ext>
            </a:extLst>
          </p:cNvPr>
          <p:cNvCxnSpPr>
            <a:cxnSpLocks/>
          </p:cNvCxnSpPr>
          <p:nvPr/>
        </p:nvCxnSpPr>
        <p:spPr>
          <a:xfrm>
            <a:off x="7477913" y="5599472"/>
            <a:ext cx="427222" cy="0"/>
          </a:xfrm>
          <a:prstGeom prst="straightConnector1">
            <a:avLst/>
          </a:prstGeom>
          <a:ln w="38100">
            <a:solidFill>
              <a:srgbClr val="7030A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53F3713C-3DB3-6057-1921-F062FF417DF5}"/>
              </a:ext>
            </a:extLst>
          </p:cNvPr>
          <p:cNvCxnSpPr>
            <a:cxnSpLocks/>
          </p:cNvCxnSpPr>
          <p:nvPr/>
        </p:nvCxnSpPr>
        <p:spPr>
          <a:xfrm flipH="1" flipV="1">
            <a:off x="9233984" y="1366684"/>
            <a:ext cx="185319" cy="884903"/>
          </a:xfrm>
          <a:prstGeom prst="straightConnector1">
            <a:avLst/>
          </a:prstGeom>
          <a:ln w="38100">
            <a:solidFill>
              <a:srgbClr val="7030A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7DE0A30-A690-FBCD-8541-550F075C38A9}"/>
              </a:ext>
            </a:extLst>
          </p:cNvPr>
          <p:cNvCxnSpPr>
            <a:cxnSpLocks/>
          </p:cNvCxnSpPr>
          <p:nvPr/>
        </p:nvCxnSpPr>
        <p:spPr>
          <a:xfrm flipV="1">
            <a:off x="9708873" y="1071716"/>
            <a:ext cx="70054" cy="963561"/>
          </a:xfrm>
          <a:prstGeom prst="straightConnector1">
            <a:avLst/>
          </a:prstGeom>
          <a:ln w="38100">
            <a:solidFill>
              <a:srgbClr val="7030A0"/>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45" name="Picture 44">
            <a:extLst>
              <a:ext uri="{FF2B5EF4-FFF2-40B4-BE49-F238E27FC236}">
                <a16:creationId xmlns:a16="http://schemas.microsoft.com/office/drawing/2014/main" id="{0A13C8AA-21C6-BE91-2E9F-D23B3AA5823B}"/>
              </a:ext>
            </a:extLst>
          </p:cNvPr>
          <p:cNvPicPr>
            <a:picLocks noChangeAspect="1"/>
          </p:cNvPicPr>
          <p:nvPr/>
        </p:nvPicPr>
        <p:blipFill>
          <a:blip r:embed="rId3"/>
          <a:stretch>
            <a:fillRect/>
          </a:stretch>
        </p:blipFill>
        <p:spPr>
          <a:xfrm>
            <a:off x="529655" y="462934"/>
            <a:ext cx="4136996" cy="5605174"/>
          </a:xfrm>
          <a:prstGeom prst="rect">
            <a:avLst/>
          </a:prstGeom>
        </p:spPr>
      </p:pic>
      <p:cxnSp>
        <p:nvCxnSpPr>
          <p:cNvPr id="46" name="Straight Arrow Connector 45">
            <a:extLst>
              <a:ext uri="{FF2B5EF4-FFF2-40B4-BE49-F238E27FC236}">
                <a16:creationId xmlns:a16="http://schemas.microsoft.com/office/drawing/2014/main" id="{D9F34F8D-CCF6-0816-F5EC-1A6521DB452C}"/>
              </a:ext>
            </a:extLst>
          </p:cNvPr>
          <p:cNvCxnSpPr>
            <a:cxnSpLocks/>
          </p:cNvCxnSpPr>
          <p:nvPr/>
        </p:nvCxnSpPr>
        <p:spPr>
          <a:xfrm flipV="1">
            <a:off x="7610168" y="3067663"/>
            <a:ext cx="1841396" cy="1398640"/>
          </a:xfrm>
          <a:prstGeom prst="straightConnector1">
            <a:avLst/>
          </a:prstGeom>
          <a:ln w="381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2538A12-8819-C739-A909-1A97FB3408BA}"/>
              </a:ext>
            </a:extLst>
          </p:cNvPr>
          <p:cNvSpPr txBox="1"/>
          <p:nvPr/>
        </p:nvSpPr>
        <p:spPr>
          <a:xfrm>
            <a:off x="271878" y="354802"/>
            <a:ext cx="1270293" cy="646331"/>
          </a:xfrm>
          <a:prstGeom prst="rect">
            <a:avLst/>
          </a:prstGeom>
          <a:noFill/>
          <a:ln>
            <a:noFill/>
          </a:ln>
        </p:spPr>
        <p:txBody>
          <a:bodyPr wrap="square" rtlCol="0">
            <a:spAutoFit/>
          </a:bodyPr>
          <a:lstStyle/>
          <a:p>
            <a:r>
              <a:rPr lang="en-GB" b="1" dirty="0">
                <a:solidFill>
                  <a:srgbClr val="F820BF"/>
                </a:solidFill>
              </a:rPr>
              <a:t>Index contours</a:t>
            </a:r>
          </a:p>
        </p:txBody>
      </p:sp>
      <p:sp>
        <p:nvSpPr>
          <p:cNvPr id="3" name="TextBox 2">
            <a:extLst>
              <a:ext uri="{FF2B5EF4-FFF2-40B4-BE49-F238E27FC236}">
                <a16:creationId xmlns:a16="http://schemas.microsoft.com/office/drawing/2014/main" id="{AE5C58DB-44E2-4ED6-BD8B-1E754CEADEE1}"/>
              </a:ext>
            </a:extLst>
          </p:cNvPr>
          <p:cNvSpPr txBox="1"/>
          <p:nvPr/>
        </p:nvSpPr>
        <p:spPr>
          <a:xfrm>
            <a:off x="6634842" y="354801"/>
            <a:ext cx="1270293" cy="646331"/>
          </a:xfrm>
          <a:prstGeom prst="rect">
            <a:avLst/>
          </a:prstGeom>
          <a:noFill/>
          <a:ln>
            <a:noFill/>
          </a:ln>
        </p:spPr>
        <p:txBody>
          <a:bodyPr wrap="square" rtlCol="0">
            <a:spAutoFit/>
          </a:bodyPr>
          <a:lstStyle/>
          <a:p>
            <a:r>
              <a:rPr lang="en-GB" b="1" dirty="0">
                <a:solidFill>
                  <a:srgbClr val="F820BF"/>
                </a:solidFill>
              </a:rPr>
              <a:t>Direction of slope</a:t>
            </a:r>
          </a:p>
        </p:txBody>
      </p:sp>
    </p:spTree>
    <p:extLst>
      <p:ext uri="{BB962C8B-B14F-4D97-AF65-F5344CB8AC3E}">
        <p14:creationId xmlns:p14="http://schemas.microsoft.com/office/powerpoint/2010/main" val="343890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7E405-4A6A-EDBA-DE0B-DA9C35347643}"/>
              </a:ext>
            </a:extLst>
          </p:cNvPr>
          <p:cNvSpPr>
            <a:spLocks noGrp="1"/>
          </p:cNvSpPr>
          <p:nvPr>
            <p:ph type="title"/>
          </p:nvPr>
        </p:nvSpPr>
        <p:spPr/>
        <p:txBody>
          <a:bodyPr/>
          <a:lstStyle/>
          <a:p>
            <a:r>
              <a:rPr lang="en-GB" dirty="0"/>
              <a:t>Previous events</a:t>
            </a:r>
          </a:p>
        </p:txBody>
      </p:sp>
      <p:sp>
        <p:nvSpPr>
          <p:cNvPr id="3" name="Content Placeholder 2">
            <a:extLst>
              <a:ext uri="{FF2B5EF4-FFF2-40B4-BE49-F238E27FC236}">
                <a16:creationId xmlns:a16="http://schemas.microsoft.com/office/drawing/2014/main" id="{408E6DF7-AB3E-66E0-21ED-5D5E6B18C70D}"/>
              </a:ext>
            </a:extLst>
          </p:cNvPr>
          <p:cNvSpPr>
            <a:spLocks noGrp="1"/>
          </p:cNvSpPr>
          <p:nvPr>
            <p:ph idx="1"/>
          </p:nvPr>
        </p:nvSpPr>
        <p:spPr>
          <a:xfrm>
            <a:off x="1097279" y="1820487"/>
            <a:ext cx="5979795" cy="4405746"/>
          </a:xfrm>
        </p:spPr>
        <p:txBody>
          <a:bodyPr>
            <a:normAutofit/>
          </a:bodyPr>
          <a:lstStyle/>
          <a:p>
            <a:pPr marL="0" indent="0">
              <a:buNone/>
            </a:pPr>
            <a:r>
              <a:rPr lang="en-GB" dirty="0"/>
              <a:t>Previous starts are shown</a:t>
            </a:r>
          </a:p>
          <a:p>
            <a:pPr marL="0" indent="0">
              <a:buNone/>
            </a:pPr>
            <a:r>
              <a:rPr lang="en-GB" i="1" dirty="0"/>
              <a:t>“The start is approximately 500 metres from leaving the assembly field to the east and south and the finish is near the start” i.e. both likely to be in </a:t>
            </a:r>
            <a:r>
              <a:rPr lang="en-GB" i="1" dirty="0">
                <a:solidFill>
                  <a:srgbClr val="F820BF"/>
                </a:solidFill>
              </a:rPr>
              <a:t>pink area</a:t>
            </a:r>
          </a:p>
          <a:p>
            <a:pPr marL="0" indent="0">
              <a:buNone/>
            </a:pPr>
            <a:r>
              <a:rPr lang="en-GB" sz="1500" dirty="0">
                <a:hlinkClick r:id="rId2"/>
              </a:rPr>
              <a:t>https://www.walton.routegadget.co.uk/rg2/?#103</a:t>
            </a:r>
            <a:r>
              <a:rPr lang="en-GB" sz="1500" dirty="0"/>
              <a:t> 2021 WML</a:t>
            </a:r>
          </a:p>
          <a:p>
            <a:pPr marL="0" indent="0">
              <a:buNone/>
            </a:pPr>
            <a:r>
              <a:rPr lang="en-GB" sz="1500" dirty="0">
                <a:hlinkClick r:id="rId3"/>
              </a:rPr>
              <a:t>https://www.walton.routegadget.co.uk/rg2/?#87</a:t>
            </a:r>
            <a:r>
              <a:rPr lang="en-GB" sz="1500" dirty="0"/>
              <a:t> 2018 WML</a:t>
            </a:r>
          </a:p>
          <a:p>
            <a:pPr marL="0" indent="0">
              <a:buNone/>
            </a:pPr>
            <a:r>
              <a:rPr lang="en-GB" sz="1500" dirty="0">
                <a:hlinkClick r:id="rId4"/>
              </a:rPr>
              <a:t>https://www.jk.routegadget.co.uk/rg2/#72</a:t>
            </a:r>
            <a:endParaRPr lang="en-GB" sz="1500" dirty="0"/>
          </a:p>
          <a:p>
            <a:pPr marL="0" indent="0">
              <a:buNone/>
            </a:pPr>
            <a:r>
              <a:rPr lang="en-GB" dirty="0"/>
              <a:t>BO Results for the 2021 WML event: </a:t>
            </a:r>
            <a:r>
              <a:rPr lang="en-GB" sz="1500" dirty="0">
                <a:hlinkClick r:id="rId5"/>
              </a:rPr>
              <a:t>https://www.britishorienteering.org.uk/index.php?pg=results&amp;eday=79774</a:t>
            </a:r>
            <a:endParaRPr lang="en-GB" sz="1500" dirty="0"/>
          </a:p>
          <a:p>
            <a:pPr marL="0" indent="0">
              <a:buNone/>
            </a:pPr>
            <a:r>
              <a:rPr lang="en-GB" dirty="0"/>
              <a:t>Note also Beaudesert which will be used for JK 2024:</a:t>
            </a:r>
            <a:br>
              <a:rPr lang="en-GB" dirty="0"/>
            </a:br>
            <a:r>
              <a:rPr lang="en-GB" sz="1500" dirty="0">
                <a:hlinkClick r:id="rId6"/>
              </a:rPr>
              <a:t>https://www.walton.routegadget.co.uk/rg2/#104</a:t>
            </a:r>
            <a:endParaRPr lang="en-GB" dirty="0"/>
          </a:p>
        </p:txBody>
      </p:sp>
      <p:pic>
        <p:nvPicPr>
          <p:cNvPr id="5" name="Picture 4" descr="A map of a land&#10;&#10;Description automatically generated">
            <a:extLst>
              <a:ext uri="{FF2B5EF4-FFF2-40B4-BE49-F238E27FC236}">
                <a16:creationId xmlns:a16="http://schemas.microsoft.com/office/drawing/2014/main" id="{2DFD5B9E-9C43-B537-06B2-384DB6AA6CE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077074" y="177858"/>
            <a:ext cx="4191001" cy="6048375"/>
          </a:xfrm>
          <a:prstGeom prst="rect">
            <a:avLst/>
          </a:prstGeom>
        </p:spPr>
      </p:pic>
      <p:sp>
        <p:nvSpPr>
          <p:cNvPr id="4" name="Isosceles Triangle 3">
            <a:extLst>
              <a:ext uri="{FF2B5EF4-FFF2-40B4-BE49-F238E27FC236}">
                <a16:creationId xmlns:a16="http://schemas.microsoft.com/office/drawing/2014/main" id="{12D66AD0-DC71-D38F-8ED5-3CF03F917E63}"/>
              </a:ext>
            </a:extLst>
          </p:cNvPr>
          <p:cNvSpPr/>
          <p:nvPr/>
        </p:nvSpPr>
        <p:spPr>
          <a:xfrm rot="14859641">
            <a:off x="8428485" y="1975107"/>
            <a:ext cx="252698" cy="202309"/>
          </a:xfrm>
          <a:prstGeom prst="triangle">
            <a:avLst/>
          </a:prstGeom>
          <a:noFill/>
          <a:ln w="28575">
            <a:solidFill>
              <a:srgbClr val="F820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Isosceles Triangle 14">
            <a:extLst>
              <a:ext uri="{FF2B5EF4-FFF2-40B4-BE49-F238E27FC236}">
                <a16:creationId xmlns:a16="http://schemas.microsoft.com/office/drawing/2014/main" id="{493CC88C-19EC-27B7-4C06-3EF538AA5D13}"/>
              </a:ext>
            </a:extLst>
          </p:cNvPr>
          <p:cNvSpPr/>
          <p:nvPr/>
        </p:nvSpPr>
        <p:spPr>
          <a:xfrm rot="14859641">
            <a:off x="8998309" y="977204"/>
            <a:ext cx="252698" cy="202309"/>
          </a:xfrm>
          <a:prstGeom prst="triangle">
            <a:avLst/>
          </a:prstGeom>
          <a:noFill/>
          <a:ln w="28575">
            <a:solidFill>
              <a:srgbClr val="F820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sosceles Triangle 15">
            <a:extLst>
              <a:ext uri="{FF2B5EF4-FFF2-40B4-BE49-F238E27FC236}">
                <a16:creationId xmlns:a16="http://schemas.microsoft.com/office/drawing/2014/main" id="{E8643AEA-185A-5224-C9E6-ECFA2993DE9B}"/>
              </a:ext>
            </a:extLst>
          </p:cNvPr>
          <p:cNvSpPr/>
          <p:nvPr/>
        </p:nvSpPr>
        <p:spPr>
          <a:xfrm rot="14859641">
            <a:off x="8504789" y="2086867"/>
            <a:ext cx="252698" cy="202309"/>
          </a:xfrm>
          <a:prstGeom prst="triangle">
            <a:avLst/>
          </a:prstGeom>
          <a:noFill/>
          <a:ln w="28575">
            <a:solidFill>
              <a:srgbClr val="F820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63120943-29EE-0DF7-1DD1-CD6BE1D6A3A3}"/>
              </a:ext>
            </a:extLst>
          </p:cNvPr>
          <p:cNvSpPr txBox="1"/>
          <p:nvPr/>
        </p:nvSpPr>
        <p:spPr>
          <a:xfrm>
            <a:off x="6590918" y="709026"/>
            <a:ext cx="1629157" cy="369332"/>
          </a:xfrm>
          <a:prstGeom prst="rect">
            <a:avLst/>
          </a:prstGeom>
          <a:noFill/>
        </p:spPr>
        <p:txBody>
          <a:bodyPr wrap="square" rtlCol="0">
            <a:spAutoFit/>
          </a:bodyPr>
          <a:lstStyle/>
          <a:p>
            <a:r>
              <a:rPr lang="en-GB" dirty="0">
                <a:solidFill>
                  <a:srgbClr val="F820BF"/>
                </a:solidFill>
              </a:rPr>
              <a:t>Assembly field</a:t>
            </a:r>
          </a:p>
        </p:txBody>
      </p:sp>
      <p:sp>
        <p:nvSpPr>
          <p:cNvPr id="18" name="Oval 17">
            <a:extLst>
              <a:ext uri="{FF2B5EF4-FFF2-40B4-BE49-F238E27FC236}">
                <a16:creationId xmlns:a16="http://schemas.microsoft.com/office/drawing/2014/main" id="{A7AE72E5-0908-C39A-6E6C-81FFE9AFE0A1}"/>
              </a:ext>
            </a:extLst>
          </p:cNvPr>
          <p:cNvSpPr/>
          <p:nvPr/>
        </p:nvSpPr>
        <p:spPr>
          <a:xfrm rot="9000000">
            <a:off x="8164074" y="927527"/>
            <a:ext cx="2137403" cy="1172223"/>
          </a:xfrm>
          <a:prstGeom prst="ellipse">
            <a:avLst/>
          </a:prstGeom>
          <a:noFill/>
          <a:ln w="57150">
            <a:solidFill>
              <a:srgbClr val="F820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TextBox 18">
            <a:extLst>
              <a:ext uri="{FF2B5EF4-FFF2-40B4-BE49-F238E27FC236}">
                <a16:creationId xmlns:a16="http://schemas.microsoft.com/office/drawing/2014/main" id="{5FD9C0B8-5053-42D0-EF66-2E1378FAA52F}"/>
              </a:ext>
            </a:extLst>
          </p:cNvPr>
          <p:cNvSpPr txBox="1"/>
          <p:nvPr/>
        </p:nvSpPr>
        <p:spPr>
          <a:xfrm>
            <a:off x="10369257" y="580213"/>
            <a:ext cx="553299" cy="369332"/>
          </a:xfrm>
          <a:prstGeom prst="rect">
            <a:avLst/>
          </a:prstGeom>
          <a:noFill/>
          <a:ln>
            <a:noFill/>
          </a:ln>
        </p:spPr>
        <p:txBody>
          <a:bodyPr wrap="square" rtlCol="0">
            <a:spAutoFit/>
          </a:bodyPr>
          <a:lstStyle/>
          <a:p>
            <a:r>
              <a:rPr lang="en-GB" b="1" dirty="0">
                <a:solidFill>
                  <a:srgbClr val="F820BF"/>
                </a:solidFill>
              </a:rPr>
              <a:t>S+F</a:t>
            </a:r>
          </a:p>
        </p:txBody>
      </p:sp>
    </p:spTree>
    <p:extLst>
      <p:ext uri="{BB962C8B-B14F-4D97-AF65-F5344CB8AC3E}">
        <p14:creationId xmlns:p14="http://schemas.microsoft.com/office/powerpoint/2010/main" val="2067857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7E405-4A6A-EDBA-DE0B-DA9C35347643}"/>
              </a:ext>
            </a:extLst>
          </p:cNvPr>
          <p:cNvSpPr>
            <a:spLocks noGrp="1"/>
          </p:cNvSpPr>
          <p:nvPr>
            <p:ph type="title"/>
          </p:nvPr>
        </p:nvSpPr>
        <p:spPr/>
        <p:txBody>
          <a:bodyPr/>
          <a:lstStyle/>
          <a:p>
            <a:r>
              <a:rPr lang="en-GB" dirty="0"/>
              <a:t>Terrain</a:t>
            </a:r>
          </a:p>
        </p:txBody>
      </p:sp>
      <p:sp>
        <p:nvSpPr>
          <p:cNvPr id="3" name="Content Placeholder 2">
            <a:extLst>
              <a:ext uri="{FF2B5EF4-FFF2-40B4-BE49-F238E27FC236}">
                <a16:creationId xmlns:a16="http://schemas.microsoft.com/office/drawing/2014/main" id="{408E6DF7-AB3E-66E0-21ED-5D5E6B18C70D}"/>
              </a:ext>
            </a:extLst>
          </p:cNvPr>
          <p:cNvSpPr>
            <a:spLocks noGrp="1"/>
          </p:cNvSpPr>
          <p:nvPr>
            <p:ph idx="1"/>
          </p:nvPr>
        </p:nvSpPr>
        <p:spPr>
          <a:xfrm>
            <a:off x="914399" y="1720618"/>
            <a:ext cx="6744929" cy="4581859"/>
          </a:xfrm>
        </p:spPr>
        <p:txBody>
          <a:bodyPr>
            <a:noAutofit/>
          </a:bodyPr>
          <a:lstStyle/>
          <a:p>
            <a:pPr marL="0" indent="0">
              <a:spcBef>
                <a:spcPts val="200"/>
              </a:spcBef>
              <a:spcAft>
                <a:spcPts val="0"/>
              </a:spcAft>
              <a:buNone/>
            </a:pPr>
            <a:r>
              <a:rPr lang="en-GB" sz="1600" b="1" dirty="0">
                <a:solidFill>
                  <a:srgbClr val="FF0000"/>
                </a:solidFill>
              </a:rPr>
              <a:t>A</a:t>
            </a:r>
          </a:p>
          <a:p>
            <a:pPr marL="176213" indent="-176213">
              <a:spcBef>
                <a:spcPts val="200"/>
              </a:spcBef>
              <a:spcAft>
                <a:spcPts val="0"/>
              </a:spcAft>
              <a:buFont typeface="Courier New" panose="02070309020205020404" pitchFamily="49" charset="0"/>
              <a:buChar char="o"/>
            </a:pPr>
            <a:r>
              <a:rPr lang="en-GB" sz="1200" dirty="0"/>
              <a:t>Great visibility. Use the fence/ fence corners for nav/ distance judgement. You can see it from a long way off. </a:t>
            </a:r>
          </a:p>
          <a:p>
            <a:pPr marL="176213" indent="-176213">
              <a:spcBef>
                <a:spcPts val="200"/>
              </a:spcBef>
              <a:spcAft>
                <a:spcPts val="0"/>
              </a:spcAft>
              <a:buFont typeface="Courier New" panose="02070309020205020404" pitchFamily="49" charset="0"/>
              <a:buChar char="o"/>
            </a:pPr>
            <a:r>
              <a:rPr lang="en-GB" sz="1200" dirty="0"/>
              <a:t>Know where you are coming off the path at the top before heading down the slope!</a:t>
            </a:r>
            <a:br>
              <a:rPr lang="en-GB" sz="1200" dirty="0"/>
            </a:br>
            <a:r>
              <a:rPr lang="en-GB" sz="1200" dirty="0">
                <a:solidFill>
                  <a:srgbClr val="FF0000"/>
                </a:solidFill>
              </a:rPr>
              <a:t>Pause at the top of the hill, check compass, sight ahead, then go</a:t>
            </a:r>
            <a:r>
              <a:rPr lang="en-GB" sz="1200" dirty="0"/>
              <a:t>.</a:t>
            </a:r>
          </a:p>
          <a:p>
            <a:pPr marL="176213" indent="-176213">
              <a:spcBef>
                <a:spcPts val="200"/>
              </a:spcBef>
              <a:spcAft>
                <a:spcPts val="0"/>
              </a:spcAft>
              <a:buFont typeface="Courier New" panose="02070309020205020404" pitchFamily="49" charset="0"/>
              <a:buChar char="o"/>
            </a:pPr>
            <a:r>
              <a:rPr lang="en-GB" sz="1200" dirty="0"/>
              <a:t>Steep if you have to go over, sloping generally to SE – very quick and easy running underfoot. Great fun!</a:t>
            </a:r>
          </a:p>
          <a:p>
            <a:pPr marL="176213" indent="-176213">
              <a:spcBef>
                <a:spcPts val="200"/>
              </a:spcBef>
              <a:spcAft>
                <a:spcPts val="0"/>
              </a:spcAft>
              <a:buFont typeface="Courier New" panose="02070309020205020404" pitchFamily="49" charset="0"/>
              <a:buChar char="o"/>
            </a:pPr>
            <a:r>
              <a:rPr lang="en-GB" sz="1200" dirty="0"/>
              <a:t>Small gullies and pits are mostly on the spurs !?</a:t>
            </a:r>
          </a:p>
          <a:p>
            <a:pPr marL="176213" indent="-176213">
              <a:spcBef>
                <a:spcPts val="200"/>
              </a:spcBef>
              <a:spcAft>
                <a:spcPts val="0"/>
              </a:spcAft>
              <a:buFont typeface="Courier New" panose="02070309020205020404" pitchFamily="49" charset="0"/>
              <a:buChar char="o"/>
            </a:pPr>
            <a:r>
              <a:rPr lang="en-GB" sz="1200" dirty="0"/>
              <a:t>Clearings are there but not distinct. Use rule of “dead bracken=clearing” in open areas (don’t use as main nav feature, only as a back-up)</a:t>
            </a:r>
          </a:p>
          <a:p>
            <a:pPr marL="176213" indent="-176213">
              <a:spcBef>
                <a:spcPts val="200"/>
              </a:spcBef>
              <a:spcAft>
                <a:spcPts val="0"/>
              </a:spcAft>
              <a:buFont typeface="Courier New" panose="02070309020205020404" pitchFamily="49" charset="0"/>
              <a:buChar char="o"/>
            </a:pPr>
            <a:r>
              <a:rPr lang="en-GB" sz="1200" dirty="0"/>
              <a:t>Parallel errors possible</a:t>
            </a:r>
          </a:p>
          <a:p>
            <a:pPr marL="176213" indent="-176213">
              <a:spcBef>
                <a:spcPts val="200"/>
              </a:spcBef>
              <a:spcAft>
                <a:spcPts val="0"/>
              </a:spcAft>
              <a:buFont typeface="Courier New" panose="02070309020205020404" pitchFamily="49" charset="0"/>
              <a:buChar char="o"/>
            </a:pPr>
            <a:r>
              <a:rPr lang="en-GB" sz="1200" dirty="0"/>
              <a:t>For legs across the slope check if an up or a down leg </a:t>
            </a:r>
          </a:p>
          <a:p>
            <a:pPr marL="0" indent="0">
              <a:spcBef>
                <a:spcPts val="200"/>
              </a:spcBef>
              <a:spcAft>
                <a:spcPts val="0"/>
              </a:spcAft>
              <a:buNone/>
            </a:pPr>
            <a:r>
              <a:rPr lang="en-GB" b="1" dirty="0">
                <a:solidFill>
                  <a:srgbClr val="00B0F0"/>
                </a:solidFill>
              </a:rPr>
              <a:t>B</a:t>
            </a:r>
            <a:endParaRPr lang="en-GB" sz="1600" b="1" dirty="0">
              <a:solidFill>
                <a:srgbClr val="00B0F0"/>
              </a:solidFill>
            </a:endParaRPr>
          </a:p>
          <a:p>
            <a:pPr marL="176213" indent="-176213">
              <a:spcBef>
                <a:spcPts val="200"/>
              </a:spcBef>
              <a:spcAft>
                <a:spcPts val="0"/>
              </a:spcAft>
              <a:buFont typeface="Courier New" panose="02070309020205020404" pitchFamily="49" charset="0"/>
              <a:buChar char="o"/>
            </a:pPr>
            <a:r>
              <a:rPr lang="en-GB" sz="1200" dirty="0"/>
              <a:t>Most </a:t>
            </a:r>
            <a:r>
              <a:rPr lang="en-GB" sz="1200" dirty="0" err="1"/>
              <a:t>brashings</a:t>
            </a:r>
            <a:r>
              <a:rPr lang="en-GB" sz="1200" dirty="0"/>
              <a:t> in this area. Still good to go straight.</a:t>
            </a:r>
          </a:p>
          <a:p>
            <a:pPr marL="176213" indent="-176213">
              <a:spcBef>
                <a:spcPts val="200"/>
              </a:spcBef>
              <a:spcAft>
                <a:spcPts val="0"/>
              </a:spcAft>
              <a:buFont typeface="Courier New" panose="02070309020205020404" pitchFamily="49" charset="0"/>
              <a:buChar char="o"/>
            </a:pPr>
            <a:r>
              <a:rPr lang="en-GB" sz="1200" dirty="0"/>
              <a:t>Very open forest. Look up – you can see a long way.</a:t>
            </a:r>
          </a:p>
          <a:p>
            <a:pPr marL="176213" indent="-176213">
              <a:spcBef>
                <a:spcPts val="200"/>
              </a:spcBef>
              <a:spcAft>
                <a:spcPts val="0"/>
              </a:spcAft>
              <a:buFont typeface="Courier New" panose="02070309020205020404" pitchFamily="49" charset="0"/>
              <a:buChar char="o"/>
            </a:pPr>
            <a:r>
              <a:rPr lang="en-GB" sz="1200" dirty="0"/>
              <a:t>Lots of paths – be careful (maybe extra MTB ones)</a:t>
            </a:r>
          </a:p>
          <a:p>
            <a:pPr marL="176213" indent="-176213">
              <a:spcBef>
                <a:spcPts val="200"/>
              </a:spcBef>
              <a:spcAft>
                <a:spcPts val="0"/>
              </a:spcAft>
              <a:buFont typeface="Courier New" panose="02070309020205020404" pitchFamily="49" charset="0"/>
              <a:buChar char="o"/>
            </a:pPr>
            <a:r>
              <a:rPr lang="en-GB" sz="1200" dirty="0"/>
              <a:t>Take extra time at the top to check you are going down the correct re-entrant</a:t>
            </a:r>
          </a:p>
          <a:p>
            <a:pPr marL="176213" indent="-176213">
              <a:spcBef>
                <a:spcPts val="200"/>
              </a:spcBef>
              <a:spcAft>
                <a:spcPts val="0"/>
              </a:spcAft>
              <a:buFont typeface="Courier New" panose="02070309020205020404" pitchFamily="49" charset="0"/>
              <a:buChar char="o"/>
            </a:pPr>
            <a:r>
              <a:rPr lang="en-GB" sz="1200" dirty="0"/>
              <a:t>Slopes to NW, N, NE and E – </a:t>
            </a:r>
            <a:r>
              <a:rPr lang="en-GB" sz="1200" dirty="0">
                <a:solidFill>
                  <a:srgbClr val="FF0000"/>
                </a:solidFill>
              </a:rPr>
              <a:t>compass important! They will plan legs to go across the slope (downhill diagonal)</a:t>
            </a:r>
          </a:p>
          <a:p>
            <a:pPr marL="176213" indent="-176213">
              <a:spcBef>
                <a:spcPts val="200"/>
              </a:spcBef>
              <a:spcAft>
                <a:spcPts val="0"/>
              </a:spcAft>
              <a:buFont typeface="Courier New" panose="02070309020205020404" pitchFamily="49" charset="0"/>
              <a:buChar char="o"/>
            </a:pPr>
            <a:r>
              <a:rPr lang="en-GB" sz="1200" dirty="0">
                <a:solidFill>
                  <a:srgbClr val="FF0000"/>
                </a:solidFill>
              </a:rPr>
              <a:t>Green = </a:t>
            </a:r>
            <a:r>
              <a:rPr lang="en-GB" sz="1200" dirty="0" err="1">
                <a:solidFill>
                  <a:srgbClr val="FF0000"/>
                </a:solidFill>
              </a:rPr>
              <a:t>rhodies</a:t>
            </a:r>
            <a:r>
              <a:rPr lang="en-GB" sz="1200" dirty="0">
                <a:solidFill>
                  <a:srgbClr val="FF0000"/>
                </a:solidFill>
              </a:rPr>
              <a:t>. </a:t>
            </a:r>
            <a:r>
              <a:rPr lang="en-GB" sz="1200" dirty="0">
                <a:solidFill>
                  <a:schemeClr val="tx1"/>
                </a:solidFill>
              </a:rPr>
              <a:t>Great to navigate from</a:t>
            </a:r>
          </a:p>
          <a:p>
            <a:pPr marL="176213" indent="-176213">
              <a:spcBef>
                <a:spcPts val="200"/>
              </a:spcBef>
              <a:spcAft>
                <a:spcPts val="0"/>
              </a:spcAft>
              <a:buFont typeface="Courier New" panose="02070309020205020404" pitchFamily="49" charset="0"/>
              <a:buChar char="o"/>
            </a:pPr>
            <a:r>
              <a:rPr lang="en-GB" sz="1200" dirty="0"/>
              <a:t>Use path junctions/ corners as final </a:t>
            </a:r>
            <a:r>
              <a:rPr lang="en-GB" sz="1200" dirty="0" err="1"/>
              <a:t>attackpoint</a:t>
            </a:r>
            <a:r>
              <a:rPr lang="en-GB" sz="1200" dirty="0"/>
              <a:t> before entering on the compass</a:t>
            </a:r>
          </a:p>
          <a:p>
            <a:pPr marL="176213" indent="-176213">
              <a:spcBef>
                <a:spcPts val="200"/>
              </a:spcBef>
              <a:spcAft>
                <a:spcPts val="0"/>
              </a:spcAft>
              <a:buFont typeface="Courier New" panose="02070309020205020404" pitchFamily="49" charset="0"/>
              <a:buChar char="o"/>
            </a:pPr>
            <a:r>
              <a:rPr lang="en-GB" sz="1200" dirty="0"/>
              <a:t>Ignore the veg boundaries</a:t>
            </a:r>
          </a:p>
          <a:p>
            <a:pPr marL="176213" indent="-176213">
              <a:spcBef>
                <a:spcPts val="200"/>
              </a:spcBef>
              <a:spcAft>
                <a:spcPts val="0"/>
              </a:spcAft>
              <a:buFont typeface="Courier New" panose="02070309020205020404" pitchFamily="49" charset="0"/>
              <a:buChar char="o"/>
            </a:pPr>
            <a:r>
              <a:rPr lang="en-GB" sz="1200" dirty="0"/>
              <a:t>X=Hides</a:t>
            </a:r>
          </a:p>
        </p:txBody>
      </p:sp>
      <p:pic>
        <p:nvPicPr>
          <p:cNvPr id="4" name="Picture 3" descr="A map of a land&#10;&#10;Description automatically generated">
            <a:extLst>
              <a:ext uri="{FF2B5EF4-FFF2-40B4-BE49-F238E27FC236}">
                <a16:creationId xmlns:a16="http://schemas.microsoft.com/office/drawing/2014/main" id="{9115933F-6187-0ABE-BD31-81841B01D90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737986" y="109031"/>
            <a:ext cx="4006675" cy="6048375"/>
          </a:xfrm>
          <a:prstGeom prst="rect">
            <a:avLst/>
          </a:prstGeom>
        </p:spPr>
      </p:pic>
      <p:sp>
        <p:nvSpPr>
          <p:cNvPr id="9" name="TextBox 8">
            <a:extLst>
              <a:ext uri="{FF2B5EF4-FFF2-40B4-BE49-F238E27FC236}">
                <a16:creationId xmlns:a16="http://schemas.microsoft.com/office/drawing/2014/main" id="{58323C39-2505-4BE4-A5C3-77B6B4386BB6}"/>
              </a:ext>
            </a:extLst>
          </p:cNvPr>
          <p:cNvSpPr txBox="1"/>
          <p:nvPr/>
        </p:nvSpPr>
        <p:spPr>
          <a:xfrm>
            <a:off x="11277931" y="508426"/>
            <a:ext cx="306494" cy="369332"/>
          </a:xfrm>
          <a:prstGeom prst="rect">
            <a:avLst/>
          </a:prstGeom>
          <a:noFill/>
          <a:ln>
            <a:noFill/>
          </a:ln>
        </p:spPr>
        <p:txBody>
          <a:bodyPr wrap="square" rtlCol="0">
            <a:spAutoFit/>
          </a:bodyPr>
          <a:lstStyle/>
          <a:p>
            <a:r>
              <a:rPr lang="en-GB" b="1" dirty="0">
                <a:solidFill>
                  <a:srgbClr val="00B0F0"/>
                </a:solidFill>
              </a:rPr>
              <a:t>B</a:t>
            </a:r>
          </a:p>
        </p:txBody>
      </p:sp>
      <p:sp>
        <p:nvSpPr>
          <p:cNvPr id="10" name="TextBox 9">
            <a:extLst>
              <a:ext uri="{FF2B5EF4-FFF2-40B4-BE49-F238E27FC236}">
                <a16:creationId xmlns:a16="http://schemas.microsoft.com/office/drawing/2014/main" id="{73CA96D9-F73C-231F-5B3C-254D1FDE46A8}"/>
              </a:ext>
            </a:extLst>
          </p:cNvPr>
          <p:cNvSpPr txBox="1"/>
          <p:nvPr/>
        </p:nvSpPr>
        <p:spPr>
          <a:xfrm>
            <a:off x="9740830" y="4898350"/>
            <a:ext cx="306494" cy="369332"/>
          </a:xfrm>
          <a:prstGeom prst="rect">
            <a:avLst/>
          </a:prstGeom>
          <a:noFill/>
          <a:ln>
            <a:noFill/>
          </a:ln>
        </p:spPr>
        <p:txBody>
          <a:bodyPr wrap="square" rtlCol="0">
            <a:spAutoFit/>
          </a:bodyPr>
          <a:lstStyle/>
          <a:p>
            <a:r>
              <a:rPr lang="en-GB" b="1" dirty="0">
                <a:solidFill>
                  <a:srgbClr val="FF0000"/>
                </a:solidFill>
              </a:rPr>
              <a:t>A</a:t>
            </a:r>
          </a:p>
        </p:txBody>
      </p:sp>
      <p:sp>
        <p:nvSpPr>
          <p:cNvPr id="11" name="Oval 10">
            <a:extLst>
              <a:ext uri="{FF2B5EF4-FFF2-40B4-BE49-F238E27FC236}">
                <a16:creationId xmlns:a16="http://schemas.microsoft.com/office/drawing/2014/main" id="{123B8E34-C388-A292-4B6C-01C798973CB5}"/>
              </a:ext>
            </a:extLst>
          </p:cNvPr>
          <p:cNvSpPr/>
          <p:nvPr/>
        </p:nvSpPr>
        <p:spPr>
          <a:xfrm rot="9000000">
            <a:off x="7778879" y="3907253"/>
            <a:ext cx="2495635" cy="114691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C6E36AFA-FE3A-D205-61E6-2FF14B5B9709}"/>
              </a:ext>
            </a:extLst>
          </p:cNvPr>
          <p:cNvSpPr/>
          <p:nvPr/>
        </p:nvSpPr>
        <p:spPr>
          <a:xfrm rot="9813525">
            <a:off x="10124532" y="425933"/>
            <a:ext cx="1456122" cy="3575899"/>
          </a:xfrm>
          <a:prstGeom prst="ellipse">
            <a:avLst/>
          </a:prstGeom>
          <a:no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7810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nodePh="1">
                                  <p:stCondLst>
                                    <p:cond delay="0"/>
                                  </p:stCondLst>
                                  <p:endCondLst>
                                    <p:cond evt="begin" delay="0">
                                      <p:tn val="9"/>
                                    </p:cond>
                                  </p:end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4" end="1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5" end="1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6" end="1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uiExpand="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3081D-F20D-DA8F-5D71-E914D5FAEF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D3DE8B-50FB-BDBB-1A6C-EA8078505CD6}"/>
              </a:ext>
            </a:extLst>
          </p:cNvPr>
          <p:cNvSpPr>
            <a:spLocks noGrp="1"/>
          </p:cNvSpPr>
          <p:nvPr>
            <p:ph type="title"/>
          </p:nvPr>
        </p:nvSpPr>
        <p:spPr/>
        <p:txBody>
          <a:bodyPr/>
          <a:lstStyle/>
          <a:p>
            <a:r>
              <a:rPr lang="en-GB" dirty="0"/>
              <a:t>Terrain</a:t>
            </a:r>
          </a:p>
        </p:txBody>
      </p:sp>
      <p:sp>
        <p:nvSpPr>
          <p:cNvPr id="3" name="Content Placeholder 2">
            <a:extLst>
              <a:ext uri="{FF2B5EF4-FFF2-40B4-BE49-F238E27FC236}">
                <a16:creationId xmlns:a16="http://schemas.microsoft.com/office/drawing/2014/main" id="{B81D5DCC-5F82-0F79-28EF-3F6A1FF4BD5F}"/>
              </a:ext>
            </a:extLst>
          </p:cNvPr>
          <p:cNvSpPr>
            <a:spLocks noGrp="1"/>
          </p:cNvSpPr>
          <p:nvPr>
            <p:ph idx="1"/>
          </p:nvPr>
        </p:nvSpPr>
        <p:spPr>
          <a:xfrm>
            <a:off x="1097280" y="1820487"/>
            <a:ext cx="5804965" cy="4405746"/>
          </a:xfrm>
        </p:spPr>
        <p:txBody>
          <a:bodyPr>
            <a:normAutofit lnSpcReduction="10000"/>
          </a:bodyPr>
          <a:lstStyle/>
          <a:p>
            <a:pPr marL="0" indent="0">
              <a:buNone/>
            </a:pPr>
            <a:r>
              <a:rPr lang="en-GB" sz="1900" b="1" dirty="0">
                <a:solidFill>
                  <a:srgbClr val="7030A0"/>
                </a:solidFill>
              </a:rPr>
              <a:t>C</a:t>
            </a:r>
          </a:p>
          <a:p>
            <a:pPr marL="269875" indent="-269875">
              <a:spcBef>
                <a:spcPts val="400"/>
              </a:spcBef>
              <a:buFont typeface="Courier New" panose="02070309020205020404" pitchFamily="49" charset="0"/>
              <a:buChar char="o"/>
            </a:pPr>
            <a:r>
              <a:rPr lang="en-GB" sz="1700" dirty="0"/>
              <a:t>Hard/slow to go </a:t>
            </a:r>
            <a:r>
              <a:rPr lang="en-GB" sz="1700" dirty="0">
                <a:solidFill>
                  <a:schemeClr val="tx1"/>
                </a:solidFill>
              </a:rPr>
              <a:t>straight (gorse)</a:t>
            </a:r>
          </a:p>
          <a:p>
            <a:pPr marL="269875" indent="-269875">
              <a:spcBef>
                <a:spcPts val="400"/>
              </a:spcBef>
              <a:buFont typeface="Courier New" panose="02070309020205020404" pitchFamily="49" charset="0"/>
              <a:buChar char="o"/>
            </a:pPr>
            <a:r>
              <a:rPr lang="en-GB" sz="1700" dirty="0"/>
              <a:t>Use the forest rides</a:t>
            </a:r>
          </a:p>
          <a:p>
            <a:pPr marL="269875" indent="-269875">
              <a:spcBef>
                <a:spcPts val="400"/>
              </a:spcBef>
              <a:buFont typeface="Courier New" panose="02070309020205020404" pitchFamily="49" charset="0"/>
              <a:buChar char="o"/>
            </a:pPr>
            <a:r>
              <a:rPr lang="en-GB" sz="1700" dirty="0">
                <a:solidFill>
                  <a:srgbClr val="FF0000"/>
                </a:solidFill>
              </a:rPr>
              <a:t>Similar to sprint-O, keep on top of next turning</a:t>
            </a:r>
          </a:p>
          <a:p>
            <a:pPr marL="269875" indent="-269875">
              <a:spcBef>
                <a:spcPts val="400"/>
              </a:spcBef>
              <a:buFont typeface="Courier New" panose="02070309020205020404" pitchFamily="49" charset="0"/>
              <a:buChar char="o"/>
            </a:pPr>
            <a:r>
              <a:rPr lang="en-GB" sz="1700" dirty="0">
                <a:solidFill>
                  <a:schemeClr val="tx1"/>
                </a:solidFill>
              </a:rPr>
              <a:t>Thickest forest next to the path. Push through 1m then it opens up.</a:t>
            </a:r>
          </a:p>
          <a:p>
            <a:pPr marL="0" indent="0">
              <a:buNone/>
            </a:pPr>
            <a:r>
              <a:rPr lang="en-GB" sz="1900" b="1" dirty="0">
                <a:solidFill>
                  <a:srgbClr val="FFFF00"/>
                </a:solidFill>
              </a:rPr>
              <a:t>D</a:t>
            </a:r>
          </a:p>
          <a:p>
            <a:pPr marL="269875" indent="-269875">
              <a:spcBef>
                <a:spcPts val="400"/>
              </a:spcBef>
              <a:buFont typeface="Courier New" panose="02070309020205020404" pitchFamily="49" charset="0"/>
              <a:buChar char="o"/>
            </a:pPr>
            <a:r>
              <a:rPr lang="en-GB" sz="1700" dirty="0"/>
              <a:t>‘transfer’ between different areas – more vague</a:t>
            </a:r>
          </a:p>
          <a:p>
            <a:pPr marL="269875" indent="-269875">
              <a:spcBef>
                <a:spcPts val="400"/>
              </a:spcBef>
              <a:buFont typeface="Courier New" panose="02070309020205020404" pitchFamily="49" charset="0"/>
              <a:buChar char="o"/>
            </a:pPr>
            <a:r>
              <a:rPr lang="en-GB" sz="1700" dirty="0">
                <a:solidFill>
                  <a:srgbClr val="FF0000"/>
                </a:solidFill>
              </a:rPr>
              <a:t>Good visibility – head-up and sight ahead. </a:t>
            </a:r>
          </a:p>
          <a:p>
            <a:pPr marL="269875" indent="-269875">
              <a:spcBef>
                <a:spcPts val="400"/>
              </a:spcBef>
              <a:buFont typeface="Courier New" panose="02070309020205020404" pitchFamily="49" charset="0"/>
              <a:buChar char="o"/>
            </a:pPr>
            <a:r>
              <a:rPr lang="en-GB" sz="1700" dirty="0">
                <a:solidFill>
                  <a:schemeClr val="tx1"/>
                </a:solidFill>
              </a:rPr>
              <a:t>Compass is main skill needed here. Straight is the fastest. Watch out for drifting when heading diagonally.</a:t>
            </a:r>
          </a:p>
          <a:p>
            <a:pPr marL="269875" indent="-269875">
              <a:spcBef>
                <a:spcPts val="400"/>
              </a:spcBef>
              <a:buFont typeface="Courier New" panose="02070309020205020404" pitchFamily="49" charset="0"/>
              <a:buChar char="o"/>
            </a:pPr>
            <a:r>
              <a:rPr lang="en-GB" sz="1700" dirty="0">
                <a:solidFill>
                  <a:schemeClr val="tx1"/>
                </a:solidFill>
              </a:rPr>
              <a:t>A little undergrowth but should be low this time of year.</a:t>
            </a:r>
          </a:p>
          <a:p>
            <a:pPr marL="269875" indent="-269875">
              <a:spcBef>
                <a:spcPts val="400"/>
              </a:spcBef>
              <a:buFont typeface="Courier New" panose="02070309020205020404" pitchFamily="49" charset="0"/>
              <a:buChar char="o"/>
            </a:pPr>
            <a:r>
              <a:rPr lang="en-GB" sz="1700" dirty="0">
                <a:solidFill>
                  <a:schemeClr val="tx1"/>
                </a:solidFill>
              </a:rPr>
              <a:t>Leg lines will likely cross over here – BE CAREFUL</a:t>
            </a:r>
          </a:p>
          <a:p>
            <a:pPr marL="269875" indent="-269875">
              <a:spcBef>
                <a:spcPts val="400"/>
              </a:spcBef>
              <a:buFont typeface="Courier New" panose="02070309020205020404" pitchFamily="49" charset="0"/>
              <a:buChar char="o"/>
            </a:pPr>
            <a:r>
              <a:rPr lang="en-GB" sz="1700" dirty="0">
                <a:solidFill>
                  <a:schemeClr val="tx1"/>
                </a:solidFill>
              </a:rPr>
              <a:t>Pits are tiny/ mapped in the wrong place… (in PTB experience). They will use them. Ensure a good </a:t>
            </a:r>
            <a:r>
              <a:rPr lang="en-GB" sz="1700" dirty="0" err="1">
                <a:solidFill>
                  <a:schemeClr val="tx1"/>
                </a:solidFill>
              </a:rPr>
              <a:t>attackpoint</a:t>
            </a:r>
            <a:r>
              <a:rPr lang="en-GB" sz="1700" dirty="0">
                <a:solidFill>
                  <a:schemeClr val="tx1"/>
                </a:solidFill>
              </a:rPr>
              <a:t> (path junc./ bend) and </a:t>
            </a:r>
            <a:r>
              <a:rPr lang="en-GB" sz="1700" i="1" dirty="0">
                <a:solidFill>
                  <a:schemeClr val="tx1"/>
                </a:solidFill>
              </a:rPr>
              <a:t>meerkat</a:t>
            </a:r>
            <a:r>
              <a:rPr lang="en-GB" sz="1700" dirty="0">
                <a:solidFill>
                  <a:schemeClr val="tx1"/>
                </a:solidFill>
              </a:rPr>
              <a:t> constantly.</a:t>
            </a:r>
          </a:p>
        </p:txBody>
      </p:sp>
      <p:pic>
        <p:nvPicPr>
          <p:cNvPr id="4" name="Picture 3" descr="A map of a land&#10;&#10;Description automatically generated">
            <a:extLst>
              <a:ext uri="{FF2B5EF4-FFF2-40B4-BE49-F238E27FC236}">
                <a16:creationId xmlns:a16="http://schemas.microsoft.com/office/drawing/2014/main" id="{510C341F-EC3B-3139-51C0-F7D25D6EDFC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77074" y="177858"/>
            <a:ext cx="4191001" cy="6048375"/>
          </a:xfrm>
          <a:prstGeom prst="rect">
            <a:avLst/>
          </a:prstGeom>
        </p:spPr>
      </p:pic>
      <p:sp>
        <p:nvSpPr>
          <p:cNvPr id="8" name="TextBox 7">
            <a:extLst>
              <a:ext uri="{FF2B5EF4-FFF2-40B4-BE49-F238E27FC236}">
                <a16:creationId xmlns:a16="http://schemas.microsoft.com/office/drawing/2014/main" id="{00078E74-7A57-EFB5-963A-A1CB5F84F5DB}"/>
              </a:ext>
            </a:extLst>
          </p:cNvPr>
          <p:cNvSpPr txBox="1"/>
          <p:nvPr/>
        </p:nvSpPr>
        <p:spPr>
          <a:xfrm>
            <a:off x="6863347" y="2711112"/>
            <a:ext cx="306494" cy="369332"/>
          </a:xfrm>
          <a:prstGeom prst="rect">
            <a:avLst/>
          </a:prstGeom>
          <a:noFill/>
          <a:ln>
            <a:noFill/>
          </a:ln>
        </p:spPr>
        <p:txBody>
          <a:bodyPr wrap="none" rtlCol="0">
            <a:spAutoFit/>
          </a:bodyPr>
          <a:lstStyle/>
          <a:p>
            <a:r>
              <a:rPr lang="en-GB" b="1" dirty="0">
                <a:solidFill>
                  <a:srgbClr val="7030A0"/>
                </a:solidFill>
              </a:rPr>
              <a:t>C</a:t>
            </a:r>
          </a:p>
        </p:txBody>
      </p:sp>
      <p:sp>
        <p:nvSpPr>
          <p:cNvPr id="12" name="Oval 11">
            <a:extLst>
              <a:ext uri="{FF2B5EF4-FFF2-40B4-BE49-F238E27FC236}">
                <a16:creationId xmlns:a16="http://schemas.microsoft.com/office/drawing/2014/main" id="{303E207E-0541-92BC-833A-6E1F50065AE2}"/>
              </a:ext>
            </a:extLst>
          </p:cNvPr>
          <p:cNvSpPr/>
          <p:nvPr/>
        </p:nvSpPr>
        <p:spPr>
          <a:xfrm rot="9000000">
            <a:off x="6765926" y="3016655"/>
            <a:ext cx="1484341" cy="1217929"/>
          </a:xfrm>
          <a:prstGeom prst="ellipse">
            <a:avLst/>
          </a:prstGeom>
          <a:noFill/>
          <a:ln w="571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74717C4D-DAA6-33DF-73F7-BBFAA8D93D01}"/>
              </a:ext>
            </a:extLst>
          </p:cNvPr>
          <p:cNvSpPr/>
          <p:nvPr/>
        </p:nvSpPr>
        <p:spPr>
          <a:xfrm>
            <a:off x="7610474" y="1899821"/>
            <a:ext cx="2021797" cy="2640306"/>
          </a:xfrm>
          <a:custGeom>
            <a:avLst/>
            <a:gdLst>
              <a:gd name="connsiteX0" fmla="*/ 1020932 w 2095130"/>
              <a:gd name="connsiteY0" fmla="*/ 195309 h 2530136"/>
              <a:gd name="connsiteX1" fmla="*/ 1748901 w 2095130"/>
              <a:gd name="connsiteY1" fmla="*/ 0 h 2530136"/>
              <a:gd name="connsiteX2" fmla="*/ 2095130 w 2095130"/>
              <a:gd name="connsiteY2" fmla="*/ 1269507 h 2530136"/>
              <a:gd name="connsiteX3" fmla="*/ 1926454 w 2095130"/>
              <a:gd name="connsiteY3" fmla="*/ 1660125 h 2530136"/>
              <a:gd name="connsiteX4" fmla="*/ 310718 w 2095130"/>
              <a:gd name="connsiteY4" fmla="*/ 2530136 h 2530136"/>
              <a:gd name="connsiteX5" fmla="*/ 0 w 2095130"/>
              <a:gd name="connsiteY5" fmla="*/ 2254929 h 2530136"/>
              <a:gd name="connsiteX6" fmla="*/ 834501 w 2095130"/>
              <a:gd name="connsiteY6" fmla="*/ 1482571 h 2530136"/>
              <a:gd name="connsiteX7" fmla="*/ 523782 w 2095130"/>
              <a:gd name="connsiteY7" fmla="*/ 852257 h 2530136"/>
              <a:gd name="connsiteX8" fmla="*/ 1020932 w 2095130"/>
              <a:gd name="connsiteY8" fmla="*/ 195309 h 253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5130" h="2530136">
                <a:moveTo>
                  <a:pt x="1020932" y="195309"/>
                </a:moveTo>
                <a:lnTo>
                  <a:pt x="1748901" y="0"/>
                </a:lnTo>
                <a:lnTo>
                  <a:pt x="2095130" y="1269507"/>
                </a:lnTo>
                <a:lnTo>
                  <a:pt x="1926454" y="1660125"/>
                </a:lnTo>
                <a:lnTo>
                  <a:pt x="310718" y="2530136"/>
                </a:lnTo>
                <a:lnTo>
                  <a:pt x="0" y="2254929"/>
                </a:lnTo>
                <a:lnTo>
                  <a:pt x="834501" y="1482571"/>
                </a:lnTo>
                <a:lnTo>
                  <a:pt x="523782" y="852257"/>
                </a:lnTo>
                <a:lnTo>
                  <a:pt x="1020932" y="195309"/>
                </a:lnTo>
                <a:close/>
              </a:path>
            </a:pathLst>
          </a:cu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EC400D81-46D7-9212-139A-1D26D5D8150C}"/>
              </a:ext>
            </a:extLst>
          </p:cNvPr>
          <p:cNvSpPr txBox="1"/>
          <p:nvPr/>
        </p:nvSpPr>
        <p:spPr>
          <a:xfrm>
            <a:off x="8181773" y="1805694"/>
            <a:ext cx="330540" cy="369332"/>
          </a:xfrm>
          <a:prstGeom prst="rect">
            <a:avLst/>
          </a:prstGeom>
          <a:noFill/>
          <a:ln>
            <a:noFill/>
          </a:ln>
        </p:spPr>
        <p:txBody>
          <a:bodyPr wrap="none" rtlCol="0">
            <a:spAutoFit/>
          </a:bodyPr>
          <a:lstStyle/>
          <a:p>
            <a:r>
              <a:rPr lang="en-GB" b="1" dirty="0">
                <a:solidFill>
                  <a:srgbClr val="FFFF00"/>
                </a:solidFill>
              </a:rPr>
              <a:t>D</a:t>
            </a:r>
          </a:p>
        </p:txBody>
      </p:sp>
    </p:spTree>
    <p:extLst>
      <p:ext uri="{BB962C8B-B14F-4D97-AF65-F5344CB8AC3E}">
        <p14:creationId xmlns:p14="http://schemas.microsoft.com/office/powerpoint/2010/main" val="253625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4" grpId="0" animBg="1"/>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Custom 3">
      <a:dk1>
        <a:sysClr val="windowText" lastClr="000000"/>
      </a:dk1>
      <a:lt1>
        <a:sysClr val="window" lastClr="FFFFFF"/>
      </a:lt1>
      <a:dk2>
        <a:srgbClr val="4E3B30"/>
      </a:dk2>
      <a:lt2>
        <a:srgbClr val="FBEEC9"/>
      </a:lt2>
      <a:accent1>
        <a:srgbClr val="C17529"/>
      </a:accent1>
      <a:accent2>
        <a:srgbClr val="C17529"/>
      </a:accent2>
      <a:accent3>
        <a:srgbClr val="B58B80"/>
      </a:accent3>
      <a:accent4>
        <a:srgbClr val="C3986D"/>
      </a:accent4>
      <a:accent5>
        <a:srgbClr val="A19574"/>
      </a:accent5>
      <a:accent6>
        <a:srgbClr val="C17529"/>
      </a:accent6>
      <a:hlink>
        <a:srgbClr val="AD1F1F"/>
      </a:hlink>
      <a:folHlink>
        <a:srgbClr val="FFC42F"/>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560</TotalTime>
  <Words>1658</Words>
  <Application>Microsoft Office PowerPoint</Application>
  <PresentationFormat>Widescreen</PresentationFormat>
  <Paragraphs>125</Paragraphs>
  <Slides>16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Calibri Light</vt:lpstr>
      <vt:lpstr>Courier New</vt:lpstr>
      <vt:lpstr>Office Theme</vt:lpstr>
      <vt:lpstr>Retrospect</vt:lpstr>
      <vt:lpstr>Brereton Spurs and Chetwynd Coppice</vt:lpstr>
      <vt:lpstr>Introduction</vt:lpstr>
      <vt:lpstr>Map spec</vt:lpstr>
      <vt:lpstr>A quick look at the map</vt:lpstr>
      <vt:lpstr>OS 1:25,000 map</vt:lpstr>
      <vt:lpstr>PowerPoint Presentation</vt:lpstr>
      <vt:lpstr>Previous events</vt:lpstr>
      <vt:lpstr>Terrain</vt:lpstr>
      <vt:lpstr>Terrain</vt:lpstr>
      <vt:lpstr>Area to the N</vt:lpstr>
      <vt:lpstr>Final Details - Terrain</vt:lpstr>
      <vt:lpstr>Final Details - Courses</vt:lpstr>
      <vt:lpstr>2024 IOF Control Descriptions</vt:lpstr>
      <vt:lpstr>ISOM 2017, 2024 revision</vt:lpstr>
      <vt:lpstr>Rules/Scoring 1</vt:lpstr>
      <vt:lpstr>Rules/Scoring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Items</dc:title>
  <dc:creator>Kewley, John (STFC,DL,SC)</dc:creator>
  <cp:lastModifiedBy>Kewley, John (STFC,DL,SC)</cp:lastModifiedBy>
  <cp:revision>12</cp:revision>
  <dcterms:created xsi:type="dcterms:W3CDTF">2024-02-12T16:19:00Z</dcterms:created>
  <dcterms:modified xsi:type="dcterms:W3CDTF">2024-02-15T18:49:18Z</dcterms:modified>
</cp:coreProperties>
</file>